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23"/>
  </p:notesMasterIdLst>
  <p:sldIdLst>
    <p:sldId id="256" r:id="rId5"/>
    <p:sldId id="257" r:id="rId6"/>
    <p:sldId id="258" r:id="rId7"/>
    <p:sldId id="259" r:id="rId8"/>
    <p:sldId id="266" r:id="rId9"/>
    <p:sldId id="260" r:id="rId10"/>
    <p:sldId id="267" r:id="rId11"/>
    <p:sldId id="268" r:id="rId12"/>
    <p:sldId id="261" r:id="rId13"/>
    <p:sldId id="262" r:id="rId14"/>
    <p:sldId id="263" r:id="rId15"/>
    <p:sldId id="264" r:id="rId16"/>
    <p:sldId id="1474" r:id="rId17"/>
    <p:sldId id="1472" r:id="rId18"/>
    <p:sldId id="1473" r:id="rId19"/>
    <p:sldId id="1475" r:id="rId20"/>
    <p:sldId id="265" r:id="rId21"/>
    <p:sldId id="1476" r:id="rId22"/>
  </p:sldIdLst>
  <p:sldSz cx="9144000" cy="5143500" type="screen16x9"/>
  <p:notesSz cx="6858000" cy="9144000"/>
  <p:embeddedFontLst>
    <p:embeddedFont>
      <p:font typeface="ABeeZee" panose="020B0604020202020204" charset="0"/>
      <p:regular r:id="rId24"/>
      <p:italic r:id="rId25"/>
    </p:embeddedFont>
    <p:embeddedFont>
      <p:font typeface="Cambria Math" panose="02040503050406030204" pitchFamily="18" charset="0"/>
      <p:regular r:id="rId26"/>
    </p:embeddedFont>
    <p:embeddedFont>
      <p:font typeface="Century Gothic" panose="020B0502020202020204" pitchFamily="34" charset="0"/>
      <p:regular r:id="rId27"/>
      <p:bold r:id="rId28"/>
      <p:italic r:id="rId29"/>
      <p:boldItalic r:id="rId30"/>
    </p:embeddedFont>
    <p:embeddedFont>
      <p:font typeface="Comic Sans MS" panose="030F0702030302020204" pitchFamily="66" charset="0"/>
      <p:regular r:id="rId31"/>
      <p:bold r:id="rId32"/>
      <p:italic r:id="rId33"/>
      <p:boldItalic r:id="rId3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1A36A1B-9C0A-AF70-820D-889A783E0920}" v="963" dt="2026-02-11T17:02:52.4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03"/>
    <p:restoredTop sz="94631"/>
  </p:normalViewPr>
  <p:slideViewPr>
    <p:cSldViewPr snapToGrid="0">
      <p:cViewPr varScale="1">
        <p:scale>
          <a:sx n="129" d="100"/>
          <a:sy n="129" d="100"/>
        </p:scale>
        <p:origin x="952" y="1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3.fntdata"/><Relationship Id="rId39" Type="http://schemas.microsoft.com/office/2016/11/relationships/changesInfo" Target="changesInfos/changesInfo1.xml"/><Relationship Id="rId21" Type="http://schemas.openxmlformats.org/officeDocument/2006/relationships/slide" Target="slides/slide17.xml"/><Relationship Id="rId34" Type="http://schemas.openxmlformats.org/officeDocument/2006/relationships/font" Target="fonts/font11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8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 Sullivan" userId="S::jsullivan@priory.essex.sch.uk::0d4dd6be-5994-4853-821f-67bc9594b6f5" providerId="AD" clId="Web-{243CC0D1-509B-C40C-8519-F0CBDBE70523}"/>
    <pc:docChg chg="addSld modSld">
      <pc:chgData name="Jeni Sullivan" userId="S::jsullivan@priory.essex.sch.uk::0d4dd6be-5994-4853-821f-67bc9594b6f5" providerId="AD" clId="Web-{243CC0D1-509B-C40C-8519-F0CBDBE70523}" dt="2026-02-03T17:01:07.793" v="173" actId="1076"/>
      <pc:docMkLst>
        <pc:docMk/>
      </pc:docMkLst>
      <pc:sldChg chg="addSp delSp modSp">
        <pc:chgData name="Jeni Sullivan" userId="S::jsullivan@priory.essex.sch.uk::0d4dd6be-5994-4853-821f-67bc9594b6f5" providerId="AD" clId="Web-{243CC0D1-509B-C40C-8519-F0CBDBE70523}" dt="2026-02-03T17:00:50.494" v="170" actId="20577"/>
        <pc:sldMkLst>
          <pc:docMk/>
          <pc:sldMk cId="0" sldId="260"/>
        </pc:sldMkLst>
        <pc:spChg chg="mod">
          <ac:chgData name="Jeni Sullivan" userId="S::jsullivan@priory.essex.sch.uk::0d4dd6be-5994-4853-821f-67bc9594b6f5" providerId="AD" clId="Web-{243CC0D1-509B-C40C-8519-F0CBDBE70523}" dt="2026-02-03T17:00:50.494" v="170" actId="20577"/>
          <ac:spMkLst>
            <pc:docMk/>
            <pc:sldMk cId="0" sldId="260"/>
            <ac:spMk id="78" creationId="{00000000-0000-0000-0000-000000000000}"/>
          </ac:spMkLst>
        </pc:spChg>
        <pc:picChg chg="mod">
          <ac:chgData name="Jeni Sullivan" userId="S::jsullivan@priory.essex.sch.uk::0d4dd6be-5994-4853-821f-67bc9594b6f5" providerId="AD" clId="Web-{243CC0D1-509B-C40C-8519-F0CBDBE70523}" dt="2026-02-03T16:58:41.431" v="121" actId="1076"/>
          <ac:picMkLst>
            <pc:docMk/>
            <pc:sldMk cId="0" sldId="260"/>
            <ac:picMk id="2" creationId="{9E53DAF1-D089-719C-5BDD-AE0AE11A7C76}"/>
          </ac:picMkLst>
        </pc:picChg>
        <pc:picChg chg="add mod">
          <ac:chgData name="Jeni Sullivan" userId="S::jsullivan@priory.essex.sch.uk::0d4dd6be-5994-4853-821f-67bc9594b6f5" providerId="AD" clId="Web-{243CC0D1-509B-C40C-8519-F0CBDBE70523}" dt="2026-02-03T16:58:37.713" v="119" actId="1076"/>
          <ac:picMkLst>
            <pc:docMk/>
            <pc:sldMk cId="0" sldId="260"/>
            <ac:picMk id="4" creationId="{70FE59A6-82FC-1808-2A7B-AA45936B2D17}"/>
          </ac:picMkLst>
        </pc:picChg>
      </pc:sldChg>
      <pc:sldChg chg="addSp delSp modSp add replId">
        <pc:chgData name="Jeni Sullivan" userId="S::jsullivan@priory.essex.sch.uk::0d4dd6be-5994-4853-821f-67bc9594b6f5" providerId="AD" clId="Web-{243CC0D1-509B-C40C-8519-F0CBDBE70523}" dt="2026-02-03T16:54:43.959" v="32" actId="14100"/>
        <pc:sldMkLst>
          <pc:docMk/>
          <pc:sldMk cId="2023149356" sldId="266"/>
        </pc:sldMkLst>
        <pc:spChg chg="mod">
          <ac:chgData name="Jeni Sullivan" userId="S::jsullivan@priory.essex.sch.uk::0d4dd6be-5994-4853-821f-67bc9594b6f5" providerId="AD" clId="Web-{243CC0D1-509B-C40C-8519-F0CBDBE70523}" dt="2026-02-03T16:52:43.877" v="15" actId="20577"/>
          <ac:spMkLst>
            <pc:docMk/>
            <pc:sldMk cId="2023149356" sldId="266"/>
            <ac:spMk id="71" creationId="{B36104F0-C9CB-CDCF-6BEC-B2100BC7F23F}"/>
          </ac:spMkLst>
        </pc:spChg>
        <pc:picChg chg="add mod">
          <ac:chgData name="Jeni Sullivan" userId="S::jsullivan@priory.essex.sch.uk::0d4dd6be-5994-4853-821f-67bc9594b6f5" providerId="AD" clId="Web-{243CC0D1-509B-C40C-8519-F0CBDBE70523}" dt="2026-02-03T16:54:37.381" v="30" actId="1076"/>
          <ac:picMkLst>
            <pc:docMk/>
            <pc:sldMk cId="2023149356" sldId="266"/>
            <ac:picMk id="4" creationId="{ABE35C63-6BD7-ADC9-C7B8-1E05EE9D8098}"/>
          </ac:picMkLst>
        </pc:picChg>
        <pc:picChg chg="add mod">
          <ac:chgData name="Jeni Sullivan" userId="S::jsullivan@priory.essex.sch.uk::0d4dd6be-5994-4853-821f-67bc9594b6f5" providerId="AD" clId="Web-{243CC0D1-509B-C40C-8519-F0CBDBE70523}" dt="2026-02-03T16:54:43.959" v="32" actId="14100"/>
          <ac:picMkLst>
            <pc:docMk/>
            <pc:sldMk cId="2023149356" sldId="266"/>
            <ac:picMk id="5" creationId="{23F48728-D42E-A5F6-370D-BD85D2CB03DB}"/>
          </ac:picMkLst>
        </pc:picChg>
      </pc:sldChg>
      <pc:sldChg chg="addSp delSp modSp add replId">
        <pc:chgData name="Jeni Sullivan" userId="S::jsullivan@priory.essex.sch.uk::0d4dd6be-5994-4853-821f-67bc9594b6f5" providerId="AD" clId="Web-{243CC0D1-509B-C40C-8519-F0CBDBE70523}" dt="2026-02-03T17:01:07.793" v="173" actId="1076"/>
        <pc:sldMkLst>
          <pc:docMk/>
          <pc:sldMk cId="39835642" sldId="267"/>
        </pc:sldMkLst>
        <pc:spChg chg="mod">
          <ac:chgData name="Jeni Sullivan" userId="S::jsullivan@priory.essex.sch.uk::0d4dd6be-5994-4853-821f-67bc9594b6f5" providerId="AD" clId="Web-{243CC0D1-509B-C40C-8519-F0CBDBE70523}" dt="2026-02-03T17:01:07.793" v="173" actId="1076"/>
          <ac:spMkLst>
            <pc:docMk/>
            <pc:sldMk cId="39835642" sldId="267"/>
            <ac:spMk id="78" creationId="{473E06D4-0F45-7D31-74EE-8DA06899161A}"/>
          </ac:spMkLst>
        </pc:spChg>
        <pc:picChg chg="add mod">
          <ac:chgData name="Jeni Sullivan" userId="S::jsullivan@priory.essex.sch.uk::0d4dd6be-5994-4853-821f-67bc9594b6f5" providerId="AD" clId="Web-{243CC0D1-509B-C40C-8519-F0CBDBE70523}" dt="2026-02-03T16:57:12.009" v="88" actId="1076"/>
          <ac:picMkLst>
            <pc:docMk/>
            <pc:sldMk cId="39835642" sldId="267"/>
            <ac:picMk id="4" creationId="{84CB69BA-EC9D-6C2B-1FC4-DAF005601049}"/>
          </ac:picMkLst>
        </pc:picChg>
        <pc:picChg chg="add mod">
          <ac:chgData name="Jeni Sullivan" userId="S::jsullivan@priory.essex.sch.uk::0d4dd6be-5994-4853-821f-67bc9594b6f5" providerId="AD" clId="Web-{243CC0D1-509B-C40C-8519-F0CBDBE70523}" dt="2026-02-03T16:57:23.728" v="91" actId="14100"/>
          <ac:picMkLst>
            <pc:docMk/>
            <pc:sldMk cId="39835642" sldId="267"/>
            <ac:picMk id="5" creationId="{FDB476F9-DA5B-7292-CDE2-5F62EBB0AFFF}"/>
          </ac:picMkLst>
        </pc:picChg>
      </pc:sldChg>
      <pc:sldChg chg="addSp delSp modSp add replId">
        <pc:chgData name="Jeni Sullivan" userId="S::jsullivan@priory.essex.sch.uk::0d4dd6be-5994-4853-821f-67bc9594b6f5" providerId="AD" clId="Web-{243CC0D1-509B-C40C-8519-F0CBDBE70523}" dt="2026-02-03T17:00:42.431" v="168" actId="20577"/>
        <pc:sldMkLst>
          <pc:docMk/>
          <pc:sldMk cId="500873986" sldId="268"/>
        </pc:sldMkLst>
        <pc:spChg chg="mod">
          <ac:chgData name="Jeni Sullivan" userId="S::jsullivan@priory.essex.sch.uk::0d4dd6be-5994-4853-821f-67bc9594b6f5" providerId="AD" clId="Web-{243CC0D1-509B-C40C-8519-F0CBDBE70523}" dt="2026-02-03T17:00:42.431" v="168" actId="20577"/>
          <ac:spMkLst>
            <pc:docMk/>
            <pc:sldMk cId="500873986" sldId="268"/>
            <ac:spMk id="78" creationId="{4626815C-D192-1F10-8638-B44FB2BB5F05}"/>
          </ac:spMkLst>
        </pc:spChg>
        <pc:picChg chg="add mod">
          <ac:chgData name="Jeni Sullivan" userId="S::jsullivan@priory.essex.sch.uk::0d4dd6be-5994-4853-821f-67bc9594b6f5" providerId="AD" clId="Web-{243CC0D1-509B-C40C-8519-F0CBDBE70523}" dt="2026-02-03T17:00:12.692" v="143" actId="1076"/>
          <ac:picMkLst>
            <pc:docMk/>
            <pc:sldMk cId="500873986" sldId="268"/>
            <ac:picMk id="2" creationId="{67422B5A-4DA6-B0B8-8A85-7910C1C6FAD6}"/>
          </ac:picMkLst>
        </pc:picChg>
      </pc:sldChg>
    </pc:docChg>
  </pc:docChgLst>
  <pc:docChgLst>
    <pc:chgData name="Jeni Sullivan" userId="S::jsullivan@priory.essex.sch.uk::0d4dd6be-5994-4853-821f-67bc9594b6f5" providerId="AD" clId="Web-{CC2D2A80-E172-1851-17DE-B92FDDAEC2D4}"/>
    <pc:docChg chg="addSld modSld">
      <pc:chgData name="Jeni Sullivan" userId="S::jsullivan@priory.essex.sch.uk::0d4dd6be-5994-4853-821f-67bc9594b6f5" providerId="AD" clId="Web-{CC2D2A80-E172-1851-17DE-B92FDDAEC2D4}" dt="2026-02-04T15:20:29.083" v="205" actId="20577"/>
      <pc:docMkLst>
        <pc:docMk/>
      </pc:docMkLst>
      <pc:sldChg chg="modSp">
        <pc:chgData name="Jeni Sullivan" userId="S::jsullivan@priory.essex.sch.uk::0d4dd6be-5994-4853-821f-67bc9594b6f5" providerId="AD" clId="Web-{CC2D2A80-E172-1851-17DE-B92FDDAEC2D4}" dt="2026-02-04T15:20:29.083" v="205" actId="20577"/>
        <pc:sldMkLst>
          <pc:docMk/>
          <pc:sldMk cId="0" sldId="262"/>
        </pc:sldMkLst>
        <pc:spChg chg="mod">
          <ac:chgData name="Jeni Sullivan" userId="S::jsullivan@priory.essex.sch.uk::0d4dd6be-5994-4853-821f-67bc9594b6f5" providerId="AD" clId="Web-{CC2D2A80-E172-1851-17DE-B92FDDAEC2D4}" dt="2026-02-04T15:20:29.083" v="205" actId="20577"/>
          <ac:spMkLst>
            <pc:docMk/>
            <pc:sldMk cId="0" sldId="262"/>
            <ac:spMk id="93" creationId="{00000000-0000-0000-0000-000000000000}"/>
          </ac:spMkLst>
        </pc:spChg>
      </pc:sldChg>
      <pc:sldChg chg="modSp">
        <pc:chgData name="Jeni Sullivan" userId="S::jsullivan@priory.essex.sch.uk::0d4dd6be-5994-4853-821f-67bc9594b6f5" providerId="AD" clId="Web-{CC2D2A80-E172-1851-17DE-B92FDDAEC2D4}" dt="2026-02-04T15:18:24.052" v="170" actId="20577"/>
        <pc:sldMkLst>
          <pc:docMk/>
          <pc:sldMk cId="0" sldId="263"/>
        </pc:sldMkLst>
        <pc:spChg chg="mod">
          <ac:chgData name="Jeni Sullivan" userId="S::jsullivan@priory.essex.sch.uk::0d4dd6be-5994-4853-821f-67bc9594b6f5" providerId="AD" clId="Web-{CC2D2A80-E172-1851-17DE-B92FDDAEC2D4}" dt="2026-02-04T15:18:24.052" v="170" actId="20577"/>
          <ac:spMkLst>
            <pc:docMk/>
            <pc:sldMk cId="0" sldId="263"/>
            <ac:spMk id="99" creationId="{00000000-0000-0000-0000-000000000000}"/>
          </ac:spMkLst>
        </pc:spChg>
      </pc:sldChg>
      <pc:sldChg chg="add">
        <pc:chgData name="Jeni Sullivan" userId="S::jsullivan@priory.essex.sch.uk::0d4dd6be-5994-4853-821f-67bc9594b6f5" providerId="AD" clId="Web-{CC2D2A80-E172-1851-17DE-B92FDDAEC2D4}" dt="2026-02-04T15:08:35.870" v="87"/>
        <pc:sldMkLst>
          <pc:docMk/>
          <pc:sldMk cId="1837659448" sldId="1472"/>
        </pc:sldMkLst>
      </pc:sldChg>
      <pc:sldChg chg="add">
        <pc:chgData name="Jeni Sullivan" userId="S::jsullivan@priory.essex.sch.uk::0d4dd6be-5994-4853-821f-67bc9594b6f5" providerId="AD" clId="Web-{CC2D2A80-E172-1851-17DE-B92FDDAEC2D4}" dt="2026-02-04T15:08:36.886" v="88"/>
        <pc:sldMkLst>
          <pc:docMk/>
          <pc:sldMk cId="32238202" sldId="1473"/>
        </pc:sldMkLst>
      </pc:sldChg>
      <pc:sldMasterChg chg="addSldLayout">
        <pc:chgData name="Jeni Sullivan" userId="S::jsullivan@priory.essex.sch.uk::0d4dd6be-5994-4853-821f-67bc9594b6f5" providerId="AD" clId="Web-{CC2D2A80-E172-1851-17DE-B92FDDAEC2D4}" dt="2026-02-04T15:08:35.870" v="87"/>
        <pc:sldMasterMkLst>
          <pc:docMk/>
          <pc:sldMasterMk cId="0" sldId="2147483659"/>
        </pc:sldMasterMkLst>
        <pc:sldLayoutChg chg="add replId">
          <pc:chgData name="Jeni Sullivan" userId="S::jsullivan@priory.essex.sch.uk::0d4dd6be-5994-4853-821f-67bc9594b6f5" providerId="AD" clId="Web-{CC2D2A80-E172-1851-17DE-B92FDDAEC2D4}" dt="2026-02-04T15:08:35.870" v="87"/>
          <pc:sldLayoutMkLst>
            <pc:docMk/>
            <pc:sldMasterMk cId="0" sldId="2147483659"/>
            <pc:sldLayoutMk cId="2998722977" sldId="2147483660"/>
          </pc:sldLayoutMkLst>
        </pc:sldLayoutChg>
      </pc:sldMasterChg>
    </pc:docChg>
  </pc:docChgLst>
  <pc:docChgLst>
    <pc:chgData name="Jeni Sullivan" userId="S::jsullivan@priory.essex.sch.uk::0d4dd6be-5994-4853-821f-67bc9594b6f5" providerId="AD" clId="Web-{C1A36A1B-9C0A-AF70-820D-889A783E0920}"/>
    <pc:docChg chg="addSld modSld sldOrd">
      <pc:chgData name="Jeni Sullivan" userId="S::jsullivan@priory.essex.sch.uk::0d4dd6be-5994-4853-821f-67bc9594b6f5" providerId="AD" clId="Web-{C1A36A1B-9C0A-AF70-820D-889A783E0920}" dt="2026-02-11T17:02:52.421" v="523" actId="1076"/>
      <pc:docMkLst>
        <pc:docMk/>
      </pc:docMkLst>
      <pc:sldChg chg="modSp">
        <pc:chgData name="Jeni Sullivan" userId="S::jsullivan@priory.essex.sch.uk::0d4dd6be-5994-4853-821f-67bc9594b6f5" providerId="AD" clId="Web-{C1A36A1B-9C0A-AF70-820D-889A783E0920}" dt="2026-02-11T16:40:20.002" v="10" actId="20577"/>
        <pc:sldMkLst>
          <pc:docMk/>
          <pc:sldMk cId="0" sldId="263"/>
        </pc:sldMkLst>
        <pc:spChg chg="mod">
          <ac:chgData name="Jeni Sullivan" userId="S::jsullivan@priory.essex.sch.uk::0d4dd6be-5994-4853-821f-67bc9594b6f5" providerId="AD" clId="Web-{C1A36A1B-9C0A-AF70-820D-889A783E0920}" dt="2026-02-11T16:40:20.002" v="10" actId="20577"/>
          <ac:spMkLst>
            <pc:docMk/>
            <pc:sldMk cId="0" sldId="263"/>
            <ac:spMk id="99" creationId="{00000000-0000-0000-0000-000000000000}"/>
          </ac:spMkLst>
        </pc:spChg>
      </pc:sldChg>
      <pc:sldChg chg="delSp modSp ord">
        <pc:chgData name="Jeni Sullivan" userId="S::jsullivan@priory.essex.sch.uk::0d4dd6be-5994-4853-821f-67bc9594b6f5" providerId="AD" clId="Web-{C1A36A1B-9C0A-AF70-820D-889A783E0920}" dt="2026-02-11T16:55:37.515" v="296" actId="14100"/>
        <pc:sldMkLst>
          <pc:docMk/>
          <pc:sldMk cId="0" sldId="264"/>
        </pc:sldMkLst>
        <pc:spChg chg="del mod">
          <ac:chgData name="Jeni Sullivan" userId="S::jsullivan@priory.essex.sch.uk::0d4dd6be-5994-4853-821f-67bc9594b6f5" providerId="AD" clId="Web-{C1A36A1B-9C0A-AF70-820D-889A783E0920}" dt="2026-02-11T16:47:04.728" v="289"/>
          <ac:spMkLst>
            <pc:docMk/>
            <pc:sldMk cId="0" sldId="264"/>
            <ac:spMk id="105" creationId="{00000000-0000-0000-0000-000000000000}"/>
          </ac:spMkLst>
        </pc:spChg>
        <pc:spChg chg="mod">
          <ac:chgData name="Jeni Sullivan" userId="S::jsullivan@priory.essex.sch.uk::0d4dd6be-5994-4853-821f-67bc9594b6f5" providerId="AD" clId="Web-{C1A36A1B-9C0A-AF70-820D-889A783E0920}" dt="2026-02-11T16:55:37.515" v="296" actId="14100"/>
          <ac:spMkLst>
            <pc:docMk/>
            <pc:sldMk cId="0" sldId="264"/>
            <ac:spMk id="106" creationId="{00000000-0000-0000-0000-000000000000}"/>
          </ac:spMkLst>
        </pc:spChg>
        <pc:picChg chg="del">
          <ac:chgData name="Jeni Sullivan" userId="S::jsullivan@priory.essex.sch.uk::0d4dd6be-5994-4853-821f-67bc9594b6f5" providerId="AD" clId="Web-{C1A36A1B-9C0A-AF70-820D-889A783E0920}" dt="2026-02-11T16:46:57.337" v="284"/>
          <ac:picMkLst>
            <pc:docMk/>
            <pc:sldMk cId="0" sldId="264"/>
            <ac:picMk id="104" creationId="{00000000-0000-0000-0000-000000000000}"/>
          </ac:picMkLst>
        </pc:picChg>
        <pc:picChg chg="mod">
          <ac:chgData name="Jeni Sullivan" userId="S::jsullivan@priory.essex.sch.uk::0d4dd6be-5994-4853-821f-67bc9594b6f5" providerId="AD" clId="Web-{C1A36A1B-9C0A-AF70-820D-889A783E0920}" dt="2026-02-11T16:47:16.229" v="292" actId="1076"/>
          <ac:picMkLst>
            <pc:docMk/>
            <pc:sldMk cId="0" sldId="264"/>
            <ac:picMk id="107" creationId="{00000000-0000-0000-0000-000000000000}"/>
          </ac:picMkLst>
        </pc:picChg>
      </pc:sldChg>
      <pc:sldChg chg="addSp modSp">
        <pc:chgData name="Jeni Sullivan" userId="S::jsullivan@priory.essex.sch.uk::0d4dd6be-5994-4853-821f-67bc9594b6f5" providerId="AD" clId="Web-{C1A36A1B-9C0A-AF70-820D-889A783E0920}" dt="2026-02-11T16:45:50.475" v="276" actId="14100"/>
        <pc:sldMkLst>
          <pc:docMk/>
          <pc:sldMk cId="1837659448" sldId="1472"/>
        </pc:sldMkLst>
        <pc:spChg chg="add mod">
          <ac:chgData name="Jeni Sullivan" userId="S::jsullivan@priory.essex.sch.uk::0d4dd6be-5994-4853-821f-67bc9594b6f5" providerId="AD" clId="Web-{C1A36A1B-9C0A-AF70-820D-889A783E0920}" dt="2026-02-11T16:45:50.475" v="276" actId="14100"/>
          <ac:spMkLst>
            <pc:docMk/>
            <pc:sldMk cId="1837659448" sldId="1472"/>
            <ac:spMk id="29" creationId="{A820D6AA-A406-A0EE-6512-723F6F04A0BE}"/>
          </ac:spMkLst>
        </pc:spChg>
      </pc:sldChg>
      <pc:sldChg chg="modSp add replId">
        <pc:chgData name="Jeni Sullivan" userId="S::jsullivan@priory.essex.sch.uk::0d4dd6be-5994-4853-821f-67bc9594b6f5" providerId="AD" clId="Web-{C1A36A1B-9C0A-AF70-820D-889A783E0920}" dt="2026-02-11T16:56:44.757" v="337" actId="20577"/>
        <pc:sldMkLst>
          <pc:docMk/>
          <pc:sldMk cId="636353389" sldId="1474"/>
        </pc:sldMkLst>
        <pc:spChg chg="mod">
          <ac:chgData name="Jeni Sullivan" userId="S::jsullivan@priory.essex.sch.uk::0d4dd6be-5994-4853-821f-67bc9594b6f5" providerId="AD" clId="Web-{C1A36A1B-9C0A-AF70-820D-889A783E0920}" dt="2026-02-11T16:41:40.316" v="19" actId="20577"/>
          <ac:spMkLst>
            <pc:docMk/>
            <pc:sldMk cId="636353389" sldId="1474"/>
            <ac:spMk id="98" creationId="{5F9FD05E-869A-59CD-9A3F-DE9178DF7AFF}"/>
          </ac:spMkLst>
        </pc:spChg>
        <pc:spChg chg="mod">
          <ac:chgData name="Jeni Sullivan" userId="S::jsullivan@priory.essex.sch.uk::0d4dd6be-5994-4853-821f-67bc9594b6f5" providerId="AD" clId="Web-{C1A36A1B-9C0A-AF70-820D-889A783E0920}" dt="2026-02-11T16:56:44.757" v="337" actId="20577"/>
          <ac:spMkLst>
            <pc:docMk/>
            <pc:sldMk cId="636353389" sldId="1474"/>
            <ac:spMk id="99" creationId="{1360698D-A9B1-E4A1-1B76-3DA3542FE496}"/>
          </ac:spMkLst>
        </pc:spChg>
      </pc:sldChg>
      <pc:sldChg chg="addSp delSp modSp add replId">
        <pc:chgData name="Jeni Sullivan" userId="S::jsullivan@priory.essex.sch.uk::0d4dd6be-5994-4853-821f-67bc9594b6f5" providerId="AD" clId="Web-{C1A36A1B-9C0A-AF70-820D-889A783E0920}" dt="2026-02-11T17:02:52.421" v="523" actId="1076"/>
        <pc:sldMkLst>
          <pc:docMk/>
          <pc:sldMk cId="1115861506" sldId="1475"/>
        </pc:sldMkLst>
        <pc:spChg chg="add mod">
          <ac:chgData name="Jeni Sullivan" userId="S::jsullivan@priory.essex.sch.uk::0d4dd6be-5994-4853-821f-67bc9594b6f5" providerId="AD" clId="Web-{C1A36A1B-9C0A-AF70-820D-889A783E0920}" dt="2026-02-11T17:02:47.046" v="522" actId="20577"/>
          <ac:spMkLst>
            <pc:docMk/>
            <pc:sldMk cId="1115861506" sldId="1475"/>
            <ac:spMk id="2" creationId="{1380D1A6-F95B-3901-84C9-E72AE6DC6B6E}"/>
          </ac:spMkLst>
        </pc:spChg>
        <pc:spChg chg="add del">
          <ac:chgData name="Jeni Sullivan" userId="S::jsullivan@priory.essex.sch.uk::0d4dd6be-5994-4853-821f-67bc9594b6f5" providerId="AD" clId="Web-{C1A36A1B-9C0A-AF70-820D-889A783E0920}" dt="2026-02-11T17:00:55.078" v="409"/>
          <ac:spMkLst>
            <pc:docMk/>
            <pc:sldMk cId="1115861506" sldId="1475"/>
            <ac:spMk id="3" creationId="{1D8FA9CE-8E8C-05DD-F777-887BE09FB226}"/>
          </ac:spMkLst>
        </pc:spChg>
        <pc:spChg chg="mod">
          <ac:chgData name="Jeni Sullivan" userId="S::jsullivan@priory.essex.sch.uk::0d4dd6be-5994-4853-821f-67bc9594b6f5" providerId="AD" clId="Web-{C1A36A1B-9C0A-AF70-820D-889A783E0920}" dt="2026-02-11T17:02:52.421" v="523" actId="1076"/>
          <ac:spMkLst>
            <pc:docMk/>
            <pc:sldMk cId="1115861506" sldId="1475"/>
            <ac:spMk id="105" creationId="{C5AB3DC5-2CD3-DBE5-4A29-1A7F04958BB2}"/>
          </ac:spMkLst>
        </pc:spChg>
        <pc:spChg chg="del mod">
          <ac:chgData name="Jeni Sullivan" userId="S::jsullivan@priory.essex.sch.uk::0d4dd6be-5994-4853-821f-67bc9594b6f5" providerId="AD" clId="Web-{C1A36A1B-9C0A-AF70-820D-889A783E0920}" dt="2026-02-11T16:57:07.949" v="351"/>
          <ac:spMkLst>
            <pc:docMk/>
            <pc:sldMk cId="1115861506" sldId="1475"/>
            <ac:spMk id="106" creationId="{D6AAA39D-3577-BBC2-AF88-86D1E86753A3}"/>
          </ac:spMkLst>
        </pc:spChg>
        <pc:picChg chg="add mod modCrop">
          <ac:chgData name="Jeni Sullivan" userId="S::jsullivan@priory.essex.sch.uk::0d4dd6be-5994-4853-821f-67bc9594b6f5" providerId="AD" clId="Web-{C1A36A1B-9C0A-AF70-820D-889A783E0920}" dt="2026-02-11T17:01:43.734" v="440" actId="1076"/>
          <ac:picMkLst>
            <pc:docMk/>
            <pc:sldMk cId="1115861506" sldId="1475"/>
            <ac:picMk id="4" creationId="{B572C75A-9BD8-FEDA-5B38-C16E2A1DE5FC}"/>
          </ac:picMkLst>
        </pc:picChg>
        <pc:picChg chg="mod">
          <ac:chgData name="Jeni Sullivan" userId="S::jsullivan@priory.essex.sch.uk::0d4dd6be-5994-4853-821f-67bc9594b6f5" providerId="AD" clId="Web-{C1A36A1B-9C0A-AF70-820D-889A783E0920}" dt="2026-02-11T16:57:27.497" v="360" actId="1076"/>
          <ac:picMkLst>
            <pc:docMk/>
            <pc:sldMk cId="1115861506" sldId="1475"/>
            <ac:picMk id="104" creationId="{CAABB3DB-C9AA-7D86-BA54-B9CBDDBF5297}"/>
          </ac:picMkLst>
        </pc:picChg>
        <pc:picChg chg="del">
          <ac:chgData name="Jeni Sullivan" userId="S::jsullivan@priory.essex.sch.uk::0d4dd6be-5994-4853-821f-67bc9594b6f5" providerId="AD" clId="Web-{C1A36A1B-9C0A-AF70-820D-889A783E0920}" dt="2026-02-11T16:56:52.775" v="338"/>
          <ac:picMkLst>
            <pc:docMk/>
            <pc:sldMk cId="1115861506" sldId="1475"/>
            <ac:picMk id="107" creationId="{62C8C4D5-52BC-C329-467F-F6AE9A86FE46}"/>
          </ac:picMkLst>
        </pc:picChg>
      </pc:sldChg>
      <pc:sldChg chg="modSp add ord replId">
        <pc:chgData name="Jeni Sullivan" userId="S::jsullivan@priory.essex.sch.uk::0d4dd6be-5994-4853-821f-67bc9594b6f5" providerId="AD" clId="Web-{C1A36A1B-9C0A-AF70-820D-889A783E0920}" dt="2026-02-11T16:59:10.093" v="404" actId="20577"/>
        <pc:sldMkLst>
          <pc:docMk/>
          <pc:sldMk cId="2350975687" sldId="1476"/>
        </pc:sldMkLst>
        <pc:spChg chg="mod">
          <ac:chgData name="Jeni Sullivan" userId="S::jsullivan@priory.essex.sch.uk::0d4dd6be-5994-4853-821f-67bc9594b6f5" providerId="AD" clId="Web-{C1A36A1B-9C0A-AF70-820D-889A783E0920}" dt="2026-02-11T16:58:52.639" v="388" actId="20577"/>
          <ac:spMkLst>
            <pc:docMk/>
            <pc:sldMk cId="2350975687" sldId="1476"/>
            <ac:spMk id="98" creationId="{63FA6123-2BAF-B813-2948-221B0302772D}"/>
          </ac:spMkLst>
        </pc:spChg>
        <pc:spChg chg="mod">
          <ac:chgData name="Jeni Sullivan" userId="S::jsullivan@priory.essex.sch.uk::0d4dd6be-5994-4853-821f-67bc9594b6f5" providerId="AD" clId="Web-{C1A36A1B-9C0A-AF70-820D-889A783E0920}" dt="2026-02-11T16:59:10.093" v="404" actId="20577"/>
          <ac:spMkLst>
            <pc:docMk/>
            <pc:sldMk cId="2350975687" sldId="1476"/>
            <ac:spMk id="99" creationId="{19526A01-AE2B-7716-9BE1-85069CB8B64F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Intro</a:t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1bc56bc28bb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1bc56bc28bb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Explain this is only the second year it has taken place as delayed due to COVID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1bc56bc28bb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1bc56bc28bb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TTRS grid shows that anything in green is already being answered within 3-4 seconds. Red means 10+ seconds. 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1bc56bc28bb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1bc56bc28bb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>
          <a:extLst>
            <a:ext uri="{FF2B5EF4-FFF2-40B4-BE49-F238E27FC236}">
              <a16:creationId xmlns:a16="http://schemas.microsoft.com/office/drawing/2014/main" id="{B12C0C7C-4895-0F48-09AF-11BCE5BD62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1bc56bc28bb_0_25:notes">
            <a:extLst>
              <a:ext uri="{FF2B5EF4-FFF2-40B4-BE49-F238E27FC236}">
                <a16:creationId xmlns:a16="http://schemas.microsoft.com/office/drawing/2014/main" id="{0F7D7139-E841-1743-AA9E-054715C4376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1bc56bc28bb_0_25:notes">
            <a:extLst>
              <a:ext uri="{FF2B5EF4-FFF2-40B4-BE49-F238E27FC236}">
                <a16:creationId xmlns:a16="http://schemas.microsoft.com/office/drawing/2014/main" id="{AE39C09A-3011-CC8B-08D4-0186D88E399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127153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bc56bc28bb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bc56bc28bb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>
          <a:extLst>
            <a:ext uri="{FF2B5EF4-FFF2-40B4-BE49-F238E27FC236}">
              <a16:creationId xmlns:a16="http://schemas.microsoft.com/office/drawing/2014/main" id="{1A073F7A-9538-017B-29FA-ECE22D17B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bc56bc28bb_0_42:notes">
            <a:extLst>
              <a:ext uri="{FF2B5EF4-FFF2-40B4-BE49-F238E27FC236}">
                <a16:creationId xmlns:a16="http://schemas.microsoft.com/office/drawing/2014/main" id="{C0F3AFAE-5599-CAD9-DDDF-FF6EFE0DB9A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bc56bc28bb_0_42:notes">
            <a:extLst>
              <a:ext uri="{FF2B5EF4-FFF2-40B4-BE49-F238E27FC236}">
                <a16:creationId xmlns:a16="http://schemas.microsoft.com/office/drawing/2014/main" id="{92820B49-B241-88F4-4686-6F51D3EDE16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132875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>
          <a:extLst>
            <a:ext uri="{FF2B5EF4-FFF2-40B4-BE49-F238E27FC236}">
              <a16:creationId xmlns:a16="http://schemas.microsoft.com/office/drawing/2014/main" id="{87788E60-A6F3-1CB3-A559-B64E82AF25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bc56bc28bb_0_42:notes">
            <a:extLst>
              <a:ext uri="{FF2B5EF4-FFF2-40B4-BE49-F238E27FC236}">
                <a16:creationId xmlns:a16="http://schemas.microsoft.com/office/drawing/2014/main" id="{90F5E5B1-F402-2939-710D-E7C14950E6E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bc56bc28bb_0_42:notes">
            <a:extLst>
              <a:ext uri="{FF2B5EF4-FFF2-40B4-BE49-F238E27FC236}">
                <a16:creationId xmlns:a16="http://schemas.microsoft.com/office/drawing/2014/main" id="{410C4404-7586-6207-547B-041710166FB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57417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206ac42797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206ac42797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1bc56bc28bb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1bc56bc28bb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20335bbd2f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20335bbd2f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0335bbd2f8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0335bbd2f8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>
          <a:extLst>
            <a:ext uri="{FF2B5EF4-FFF2-40B4-BE49-F238E27FC236}">
              <a16:creationId xmlns:a16="http://schemas.microsoft.com/office/drawing/2014/main" id="{75F8628E-7811-202E-30A2-920F90246B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20335bbd2f8_0_0:notes">
            <a:extLst>
              <a:ext uri="{FF2B5EF4-FFF2-40B4-BE49-F238E27FC236}">
                <a16:creationId xmlns:a16="http://schemas.microsoft.com/office/drawing/2014/main" id="{417331CE-2FA8-6300-844B-8C3A2F7DD9A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20335bbd2f8_0_0:notes">
            <a:extLst>
              <a:ext uri="{FF2B5EF4-FFF2-40B4-BE49-F238E27FC236}">
                <a16:creationId xmlns:a16="http://schemas.microsoft.com/office/drawing/2014/main" id="{20EEAA7B-410A-1493-F96F-D292A9264D9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579913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43471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61875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>
          <a:extLst>
            <a:ext uri="{FF2B5EF4-FFF2-40B4-BE49-F238E27FC236}">
              <a16:creationId xmlns:a16="http://schemas.microsoft.com/office/drawing/2014/main" id="{0A3FFE24-680F-647E-55AA-833C741DF3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0335bbd2f8_0_9:notes">
            <a:extLst>
              <a:ext uri="{FF2B5EF4-FFF2-40B4-BE49-F238E27FC236}">
                <a16:creationId xmlns:a16="http://schemas.microsoft.com/office/drawing/2014/main" id="{6F03CF62-8803-F127-6F34-F35D9932EAA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0335bbd2f8_0_9:notes">
            <a:extLst>
              <a:ext uri="{FF2B5EF4-FFF2-40B4-BE49-F238E27FC236}">
                <a16:creationId xmlns:a16="http://schemas.microsoft.com/office/drawing/2014/main" id="{5AA9010E-B5D3-100E-70FB-50ED778E280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78167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20632c1359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20632c1359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>
          <a:extLst>
            <a:ext uri="{FF2B5EF4-FFF2-40B4-BE49-F238E27FC236}">
              <a16:creationId xmlns:a16="http://schemas.microsoft.com/office/drawing/2014/main" id="{A8C0E398-9890-27BA-66D6-C97726FBF9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20335bbd2f8_0_0:notes">
            <a:extLst>
              <a:ext uri="{FF2B5EF4-FFF2-40B4-BE49-F238E27FC236}">
                <a16:creationId xmlns:a16="http://schemas.microsoft.com/office/drawing/2014/main" id="{1995306C-30BE-E5FD-C8B3-0312321ED2B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20335bbd2f8_0_0:notes">
            <a:extLst>
              <a:ext uri="{FF2B5EF4-FFF2-40B4-BE49-F238E27FC236}">
                <a16:creationId xmlns:a16="http://schemas.microsoft.com/office/drawing/2014/main" id="{204DFCA0-1CF9-3E0F-6326-415EDBB2D00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16793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776" y="322995"/>
            <a:ext cx="8229600" cy="736588"/>
          </a:xfrm>
        </p:spPr>
        <p:txBody>
          <a:bodyPr anchor="t"/>
          <a:lstStyle>
            <a:lvl1pPr>
              <a:defRPr>
                <a:solidFill>
                  <a:srgbClr val="585858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7594"/>
            <a:ext cx="8229600" cy="2916324"/>
          </a:xfrm>
        </p:spPr>
        <p:txBody>
          <a:bodyPr/>
          <a:lstStyle>
            <a:lvl1pPr>
              <a:defRPr>
                <a:solidFill>
                  <a:srgbClr val="585858"/>
                </a:solidFill>
                <a:latin typeface="+mn-lt"/>
              </a:defRPr>
            </a:lvl1pPr>
            <a:lvl2pPr marL="557213" indent="-214313">
              <a:buClr>
                <a:srgbClr val="347574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  <a:latin typeface="+mn-lt"/>
              </a:defRPr>
            </a:lvl2pPr>
            <a:lvl3pPr marL="857250" indent="-171450">
              <a:buClr>
                <a:srgbClr val="347574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  <a:latin typeface="+mn-lt"/>
              </a:defRPr>
            </a:lvl3pPr>
            <a:lvl4pPr marL="1200150" indent="-171450">
              <a:buClr>
                <a:srgbClr val="347574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  <a:latin typeface="+mn-lt"/>
              </a:defRPr>
            </a:lvl4pPr>
            <a:lvl5pPr marL="1543050" indent="-171450">
              <a:buClr>
                <a:srgbClr val="347574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F4B3B01-5D20-46B9-B2C9-7FD7F2BEA9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81515C61-0F49-4F5A-803B-A05DF82E1C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F229D3AA-4483-4C24-8D12-A457557489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3256F-83C8-4422-BB4B-79DB90083B87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998722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docs.google.com/document/d/1-FCpBJRfdseiXI3eRQHUO5JTVyRK8Y8JHr-K5FfkILU/edit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FaI3089j5E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pHvP71rwYAc?feature=oembed" TargetMode="Externa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FaI3089j5E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750800" y="1378325"/>
            <a:ext cx="8023200" cy="1569630"/>
          </a:xfrm>
          <a:prstGeom prst="rect">
            <a:avLst/>
          </a:prstGeom>
          <a:solidFill>
            <a:srgbClr val="11DDC7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dirty="0">
                <a:latin typeface="Comic Sans MS"/>
                <a:ea typeface="Comic Sans MS"/>
                <a:cs typeface="Comic Sans MS"/>
                <a:sym typeface="Comic Sans MS"/>
              </a:rPr>
              <a:t>Multiplication Tables Check</a:t>
            </a:r>
            <a:endParaRPr sz="45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algn="ctr"/>
            <a:r>
              <a:rPr lang="en-GB" sz="4500" dirty="0">
                <a:latin typeface="Comic Sans MS"/>
                <a:ea typeface="Comic Sans MS"/>
                <a:cs typeface="Comic Sans MS"/>
                <a:sym typeface="Comic Sans MS"/>
              </a:rPr>
              <a:t>(MTC) Workshop 2026</a:t>
            </a:r>
            <a:endParaRPr sz="45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737325" y="3802100"/>
            <a:ext cx="5116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dk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Print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F3E6">
            <a:alpha val="38100"/>
          </a:srgbClr>
        </a:solid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/>
        </p:nvSpPr>
        <p:spPr>
          <a:xfrm>
            <a:off x="381025" y="116025"/>
            <a:ext cx="8247600" cy="51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 b="1" dirty="0">
                <a:latin typeface="Comic Sans MS"/>
                <a:ea typeface="Comic Sans MS"/>
                <a:cs typeface="Comic Sans MS"/>
                <a:sym typeface="Comic Sans MS"/>
              </a:rPr>
              <a:t>Why does it take place?</a:t>
            </a:r>
            <a:endParaRPr sz="2300" b="1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rgbClr val="0B0C0C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Clr>
                <a:srgbClr val="0B0C0C"/>
              </a:buClr>
              <a:buSzPts val="2300"/>
              <a:buFont typeface="Comic Sans MS"/>
              <a:buChar char="●"/>
            </a:pPr>
            <a:r>
              <a:rPr lang="en-GB" sz="2300" dirty="0">
                <a:solidFill>
                  <a:srgbClr val="0B0C0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check is designed to help schools identify pupils who are not yet able to fluently recall their multiplication facts, so that </a:t>
            </a:r>
            <a:r>
              <a:rPr lang="en-GB" sz="23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additional support can be provided. </a:t>
            </a:r>
            <a:endParaRPr sz="23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Comic Sans MS"/>
              <a:buChar char="●"/>
            </a:pPr>
            <a:r>
              <a:rPr lang="en-GB" sz="23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Became a statutory requirement from the 2021/22 academic year.</a:t>
            </a:r>
            <a:endParaRPr sz="23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Comic Sans MS"/>
              <a:buChar char="●"/>
            </a:pPr>
            <a:r>
              <a:rPr lang="en-GB" sz="23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Results are reported to schools as a total score out of 25 for all pupils that took the check.</a:t>
            </a:r>
            <a:endParaRPr sz="23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Clr>
                <a:srgbClr val="0B0C0C"/>
              </a:buClr>
              <a:buSzPts val="2300"/>
              <a:buFont typeface="Comic Sans MS"/>
              <a:buChar char="●"/>
            </a:pPr>
            <a:r>
              <a:rPr lang="en-GB" sz="2300" dirty="0">
                <a:solidFill>
                  <a:srgbClr val="0B0C0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is </a:t>
            </a:r>
            <a:r>
              <a:rPr lang="en-GB" sz="2300" b="1" dirty="0">
                <a:solidFill>
                  <a:srgbClr val="0B0C0C"/>
                </a:solidFill>
                <a:latin typeface="Comic Sans MS"/>
                <a:ea typeface="Comic Sans MS"/>
                <a:cs typeface="Comic Sans MS"/>
                <a:sym typeface="Comic Sans MS"/>
              </a:rPr>
              <a:t>no expected standard </a:t>
            </a:r>
            <a:r>
              <a:rPr lang="en-GB" sz="2300" dirty="0">
                <a:solidFill>
                  <a:srgbClr val="0B0C0C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the multiplication tables check, but higher scores indicate greater proficiency in fluently recalling multiplication tables.</a:t>
            </a:r>
            <a:endParaRPr sz="2300" dirty="0">
              <a:solidFill>
                <a:srgbClr val="0B0C0C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F3E6">
            <a:alpha val="38100"/>
          </a:srgbClr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How it works</a:t>
            </a:r>
            <a:endParaRPr b="1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6" name="Google Shape;66;p15"/>
          <p:cNvSpPr txBox="1">
            <a:spLocks noGrp="1"/>
          </p:cNvSpPr>
          <p:nvPr>
            <p:ph type="body" idx="1"/>
          </p:nvPr>
        </p:nvSpPr>
        <p:spPr>
          <a:xfrm>
            <a:off x="47400" y="572700"/>
            <a:ext cx="8784900" cy="358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25000" lnSpcReduction="20000"/>
          </a:bodyPr>
          <a:lstStyle/>
          <a:p>
            <a:pPr marL="457200" lvl="0" indent="-33296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0C0C"/>
              </a:buClr>
              <a:buSzPct val="100000"/>
              <a:buFont typeface="Comic Sans MS"/>
              <a:buChar char="●"/>
            </a:pPr>
            <a:r>
              <a:rPr lang="en-GB" sz="8000" dirty="0">
                <a:solidFill>
                  <a:srgbClr val="0B0C0C"/>
                </a:solidFill>
                <a:latin typeface="Comic Sans MS"/>
                <a:ea typeface="Comic Sans MS"/>
                <a:cs typeface="Comic Sans MS"/>
                <a:sym typeface="Comic Sans MS"/>
              </a:rPr>
              <a:t>Delivered as an online assessment within a 3-week window in June 2026.</a:t>
            </a:r>
            <a:endParaRPr sz="8000" dirty="0">
              <a:solidFill>
                <a:srgbClr val="0B0C0C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0" dirty="0">
              <a:solidFill>
                <a:srgbClr val="0B0C0C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3296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0C0C"/>
              </a:buClr>
              <a:buSzPct val="100000"/>
              <a:buFont typeface="Comic Sans MS"/>
              <a:buChar char="●"/>
            </a:pPr>
            <a:r>
              <a:rPr lang="en-GB" sz="8000" dirty="0">
                <a:solidFill>
                  <a:srgbClr val="0B0C0C"/>
                </a:solidFill>
                <a:latin typeface="Comic Sans MS"/>
                <a:ea typeface="Comic Sans MS"/>
                <a:cs typeface="Comic Sans MS"/>
                <a:sym typeface="Comic Sans MS"/>
              </a:rPr>
              <a:t>25 questions worth one mark each.</a:t>
            </a:r>
            <a:endParaRPr sz="8000" dirty="0">
              <a:solidFill>
                <a:srgbClr val="0B0C0C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0" dirty="0">
              <a:solidFill>
                <a:srgbClr val="0B0C0C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3296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0C0C"/>
              </a:buClr>
              <a:buSzPct val="100000"/>
              <a:buFont typeface="Comic Sans MS"/>
              <a:buChar char="●"/>
            </a:pPr>
            <a:r>
              <a:rPr lang="en-GB" sz="8000" dirty="0">
                <a:solidFill>
                  <a:srgbClr val="0B0C0C"/>
                </a:solidFill>
                <a:latin typeface="Comic Sans MS"/>
                <a:ea typeface="Comic Sans MS"/>
                <a:cs typeface="Comic Sans MS"/>
                <a:sym typeface="Comic Sans MS"/>
              </a:rPr>
              <a:t>Pupils have 6 seconds to enter a response to the question. This is based on research which deemed 6 seconds enough time to allow pupils to recall and input their responses.  There is then a 3 second pause between each question.</a:t>
            </a:r>
            <a:endParaRPr sz="8000" dirty="0">
              <a:solidFill>
                <a:srgbClr val="0B0C0C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0" dirty="0">
              <a:solidFill>
                <a:srgbClr val="0B0C0C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3296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0C0C"/>
              </a:buClr>
              <a:buSzPct val="100000"/>
              <a:buFont typeface="Comic Sans MS"/>
              <a:buChar char="●"/>
            </a:pPr>
            <a:r>
              <a:rPr lang="en-GB" sz="8000" dirty="0">
                <a:solidFill>
                  <a:srgbClr val="0B0C0C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Whole assessment takes less than 5 minutes to complete.</a:t>
            </a:r>
            <a:endParaRPr sz="8000" dirty="0">
              <a:solidFill>
                <a:srgbClr val="0B0C0C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0" dirty="0">
              <a:solidFill>
                <a:srgbClr val="0B0C0C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3296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0C0C"/>
              </a:buClr>
              <a:buSzPct val="100000"/>
              <a:buFont typeface="Comic Sans MS"/>
              <a:buChar char="●"/>
            </a:pPr>
            <a:r>
              <a:rPr lang="en-GB" sz="8000" dirty="0">
                <a:solidFill>
                  <a:srgbClr val="0B0C0C"/>
                </a:solidFill>
                <a:latin typeface="Comic Sans MS"/>
                <a:ea typeface="Comic Sans MS"/>
                <a:cs typeface="Comic Sans MS"/>
                <a:sym typeface="Comic Sans MS"/>
              </a:rPr>
              <a:t>Questions are selected from the 121 items that make up the 2 to 12 multiplication tables. </a:t>
            </a:r>
            <a:endParaRPr sz="8000" dirty="0">
              <a:solidFill>
                <a:srgbClr val="0B0C0C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0" dirty="0">
              <a:solidFill>
                <a:srgbClr val="0B0C0C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3296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0C0C"/>
              </a:buClr>
              <a:buSzPct val="100000"/>
              <a:buFont typeface="Comic Sans MS"/>
              <a:buChar char="●"/>
            </a:pPr>
            <a:r>
              <a:rPr lang="en-GB" sz="8000" dirty="0">
                <a:solidFill>
                  <a:srgbClr val="0B0C0C"/>
                </a:solidFill>
                <a:latin typeface="Comic Sans MS"/>
                <a:ea typeface="Comic Sans MS"/>
                <a:cs typeface="Comic Sans MS"/>
                <a:sym typeface="Comic Sans MS"/>
              </a:rPr>
              <a:t>Emphasis on the 6, 7, 8, 9 and 12 multiplication tables.</a:t>
            </a:r>
            <a:endParaRPr sz="8000" dirty="0">
              <a:solidFill>
                <a:srgbClr val="0B0C0C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0" dirty="0">
              <a:solidFill>
                <a:srgbClr val="0B0C0C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3296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0C0C"/>
              </a:buClr>
              <a:buSzPct val="100000"/>
              <a:buFont typeface="Comic Sans MS"/>
              <a:buChar char="●"/>
            </a:pPr>
            <a:r>
              <a:rPr lang="en-GB" sz="8000" dirty="0">
                <a:solidFill>
                  <a:srgbClr val="0B0C0C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does not include division facts. </a:t>
            </a:r>
            <a:endParaRPr sz="8000" dirty="0">
              <a:solidFill>
                <a:srgbClr val="0B0C0C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50" dirty="0">
              <a:solidFill>
                <a:srgbClr val="0B0C0C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50" dirty="0">
              <a:solidFill>
                <a:srgbClr val="0B0C0C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50" dirty="0">
              <a:solidFill>
                <a:srgbClr val="0B0C0C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F3E6">
            <a:alpha val="38100"/>
          </a:srgbClr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 txBox="1"/>
          <p:nvPr/>
        </p:nvSpPr>
        <p:spPr>
          <a:xfrm>
            <a:off x="381025" y="54925"/>
            <a:ext cx="82476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 b="1" dirty="0">
                <a:latin typeface="Comic Sans MS"/>
                <a:ea typeface="Comic Sans MS"/>
                <a:cs typeface="Comic Sans MS"/>
                <a:sym typeface="Comic Sans MS"/>
              </a:rPr>
              <a:t>Y4 Unofficial Autumn MTC Data</a:t>
            </a:r>
            <a:endParaRPr sz="2300" b="1" dirty="0">
              <a:solidFill>
                <a:srgbClr val="0B0C0C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CF9E6DA-C3FD-1F30-8B0E-9BAF457BF3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479" y="593725"/>
            <a:ext cx="5754756" cy="434993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4F25C41-FE79-2E85-3117-11ADC37872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0711" y="593725"/>
            <a:ext cx="3097914" cy="218472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F3E6">
            <a:alpha val="38100"/>
          </a:srgbClr>
        </a:solidFill>
        <a:effectLst/>
      </p:bgPr>
    </p:bg>
    <p:spTree>
      <p:nvGrpSpPr>
        <p:cNvPr id="1" name="Shape 70">
          <a:extLst>
            <a:ext uri="{FF2B5EF4-FFF2-40B4-BE49-F238E27FC236}">
              <a16:creationId xmlns:a16="http://schemas.microsoft.com/office/drawing/2014/main" id="{E65D7716-0730-1763-E0B9-F173D4E368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>
            <a:extLst>
              <a:ext uri="{FF2B5EF4-FFF2-40B4-BE49-F238E27FC236}">
                <a16:creationId xmlns:a16="http://schemas.microsoft.com/office/drawing/2014/main" id="{B36104F0-C9CB-CDCF-6BEC-B2100BC7F23F}"/>
              </a:ext>
            </a:extLst>
          </p:cNvPr>
          <p:cNvSpPr txBox="1"/>
          <p:nvPr/>
        </p:nvSpPr>
        <p:spPr>
          <a:xfrm>
            <a:off x="381025" y="54925"/>
            <a:ext cx="82476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 b="1" dirty="0">
                <a:latin typeface="Comic Sans MS"/>
                <a:ea typeface="Comic Sans MS"/>
                <a:cs typeface="Comic Sans MS"/>
                <a:sym typeface="Comic Sans MS"/>
              </a:rPr>
              <a:t>Y4 Unofficial Spring MTC Data</a:t>
            </a:r>
            <a:endParaRPr sz="2300" b="1" dirty="0">
              <a:solidFill>
                <a:srgbClr val="0B0C0C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E35C63-6BD7-ADC9-C7B8-1E05EE9D80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14032"/>
            <a:ext cx="6326188" cy="4109185"/>
          </a:xfrm>
          <a:prstGeom prst="rect">
            <a:avLst/>
          </a:prstGeom>
        </p:spPr>
      </p:pic>
      <p:pic>
        <p:nvPicPr>
          <p:cNvPr id="5" name="Picture 4" descr="A screenshot of a graph&#10;&#10;AI-generated content may be incorrect.">
            <a:extLst>
              <a:ext uri="{FF2B5EF4-FFF2-40B4-BE49-F238E27FC236}">
                <a16:creationId xmlns:a16="http://schemas.microsoft.com/office/drawing/2014/main" id="{23F48728-D42E-A5F6-370D-BD85D2CB03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2025" y="692150"/>
            <a:ext cx="3108325" cy="2528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149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 txBox="1">
            <a:spLocks noGrp="1"/>
          </p:cNvSpPr>
          <p:nvPr>
            <p:ph type="title"/>
          </p:nvPr>
        </p:nvSpPr>
        <p:spPr>
          <a:xfrm>
            <a:off x="311700" y="31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algn="ctr"/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Kusama (Y3) Times Tables Rock Stars Heat Maps </a:t>
            </a:r>
            <a:b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Autumn 2025     Spring 2026</a:t>
            </a:r>
            <a:endParaRPr lang="en-GB" b="1" dirty="0">
              <a:latin typeface="Comic Sans MS"/>
              <a:ea typeface="Comic Sans MS"/>
              <a:cs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      </a:t>
            </a:r>
            <a:endParaRPr b="1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9" name="Google Shape;7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300" y="4192512"/>
            <a:ext cx="9144001" cy="104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E53DAF1-D089-719C-5BDD-AE0AE11A7C7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" b="1888"/>
          <a:stretch>
            <a:fillRect/>
          </a:stretch>
        </p:blipFill>
        <p:spPr>
          <a:xfrm>
            <a:off x="73329" y="919121"/>
            <a:ext cx="4109156" cy="3305141"/>
          </a:xfrm>
          <a:prstGeom prst="rect">
            <a:avLst/>
          </a:prstGeom>
        </p:spPr>
      </p:pic>
      <p:pic>
        <p:nvPicPr>
          <p:cNvPr id="4" name="Picture 3" descr="A multicolored squares with numbers&#10;&#10;AI-generated content may be incorrect.">
            <a:extLst>
              <a:ext uri="{FF2B5EF4-FFF2-40B4-BE49-F238E27FC236}">
                <a16:creationId xmlns:a16="http://schemas.microsoft.com/office/drawing/2014/main" id="{70FE59A6-82FC-1808-2A7B-AA45936B2D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56125" y="873673"/>
            <a:ext cx="4278313" cy="333265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>
          <a:extLst>
            <a:ext uri="{FF2B5EF4-FFF2-40B4-BE49-F238E27FC236}">
              <a16:creationId xmlns:a16="http://schemas.microsoft.com/office/drawing/2014/main" id="{D42EDF73-7885-0A76-296C-9A7C87CA03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>
            <a:extLst>
              <a:ext uri="{FF2B5EF4-FFF2-40B4-BE49-F238E27FC236}">
                <a16:creationId xmlns:a16="http://schemas.microsoft.com/office/drawing/2014/main" id="{473E06D4-0F45-7D31-74EE-8DA06899161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1700" y="31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algn="ctr"/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Matisse (Y4) Times Tables Rock Stars Heat Maps</a:t>
            </a:r>
            <a:b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Autumn 2025         Spring 2026 		</a:t>
            </a:r>
            <a:endParaRPr lang="en-GB" b="1" dirty="0">
              <a:latin typeface="Comic Sans MS"/>
              <a:ea typeface="Comic Sans MS"/>
              <a:cs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      </a:t>
            </a:r>
            <a:endParaRPr b="1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9" name="Google Shape;79;p17">
            <a:extLst>
              <a:ext uri="{FF2B5EF4-FFF2-40B4-BE49-F238E27FC236}">
                <a16:creationId xmlns:a16="http://schemas.microsoft.com/office/drawing/2014/main" id="{73665BAB-FB05-9488-CD49-FD7F9E91FB46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300" y="4192512"/>
            <a:ext cx="9144001" cy="104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A table of multiplying times tables&#10;&#10;AI-generated content may be incorrect.">
            <a:extLst>
              <a:ext uri="{FF2B5EF4-FFF2-40B4-BE49-F238E27FC236}">
                <a16:creationId xmlns:a16="http://schemas.microsoft.com/office/drawing/2014/main" id="{84CB69BA-EC9D-6C2B-1FC4-DAF0056010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7" y="937885"/>
            <a:ext cx="3802064" cy="3267731"/>
          </a:xfrm>
          <a:prstGeom prst="rect">
            <a:avLst/>
          </a:prstGeom>
        </p:spPr>
      </p:pic>
      <p:pic>
        <p:nvPicPr>
          <p:cNvPr id="5" name="Picture 4" descr="A table of multiplying times tables&#10;&#10;AI-generated content may be incorrect.">
            <a:extLst>
              <a:ext uri="{FF2B5EF4-FFF2-40B4-BE49-F238E27FC236}">
                <a16:creationId xmlns:a16="http://schemas.microsoft.com/office/drawing/2014/main" id="{FDB476F9-DA5B-7292-CDE2-5F62EBB0AF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475" y="846137"/>
            <a:ext cx="3511551" cy="3379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56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>
          <a:extLst>
            <a:ext uri="{FF2B5EF4-FFF2-40B4-BE49-F238E27FC236}">
              <a16:creationId xmlns:a16="http://schemas.microsoft.com/office/drawing/2014/main" id="{73C2749E-3CE9-9343-ACCC-91BD4B6D15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>
            <a:extLst>
              <a:ext uri="{FF2B5EF4-FFF2-40B4-BE49-F238E27FC236}">
                <a16:creationId xmlns:a16="http://schemas.microsoft.com/office/drawing/2014/main" id="{4626815C-D192-1F10-8638-B44FB2BB5F0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1700" y="666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algn="ctr"/>
            <a:r>
              <a:rPr lang="en-GB" b="1" dirty="0">
                <a:latin typeface="Comic Sans MS"/>
                <a:ea typeface="Comic Sans MS"/>
                <a:cs typeface="Comic Sans MS"/>
              </a:rPr>
              <a:t>Warhol (Year 6) Spring 2026 Heat Map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      </a:t>
            </a:r>
            <a:endParaRPr b="1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9" name="Google Shape;79;p17">
            <a:extLst>
              <a:ext uri="{FF2B5EF4-FFF2-40B4-BE49-F238E27FC236}">
                <a16:creationId xmlns:a16="http://schemas.microsoft.com/office/drawing/2014/main" id="{8F20BAE3-1294-6F23-923F-595C49CB9CC4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300" y="4192512"/>
            <a:ext cx="9144001" cy="104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 descr="A table of multiplying times tables&#10;&#10;AI-generated content may be incorrect.">
            <a:extLst>
              <a:ext uri="{FF2B5EF4-FFF2-40B4-BE49-F238E27FC236}">
                <a16:creationId xmlns:a16="http://schemas.microsoft.com/office/drawing/2014/main" id="{67422B5A-4DA6-B0B8-8A85-7910C1C6FA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125" y="642643"/>
            <a:ext cx="6381750" cy="3310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8739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F3E6">
            <a:alpha val="38100"/>
          </a:srgbClr>
        </a:solid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oogle Shape;8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4698" y="46380"/>
            <a:ext cx="4071443" cy="5050739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8"/>
          <p:cNvSpPr txBox="1"/>
          <p:nvPr/>
        </p:nvSpPr>
        <p:spPr>
          <a:xfrm>
            <a:off x="4436918" y="278830"/>
            <a:ext cx="4779818" cy="3570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dirty="0">
                <a:latin typeface="ABeeZee"/>
                <a:ea typeface="ABeeZee"/>
                <a:cs typeface="ABeeZee"/>
                <a:sym typeface="ABeeZee"/>
              </a:rPr>
              <a:t>Success Criteria: </a:t>
            </a:r>
            <a:endParaRPr sz="2200" b="1" dirty="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 dirty="0">
              <a:latin typeface="ABeeZee"/>
              <a:ea typeface="ABeeZee"/>
              <a:cs typeface="ABeeZee"/>
              <a:sym typeface="ABeeZee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Font typeface="ABeeZee"/>
              <a:buChar char="●"/>
            </a:pPr>
            <a:r>
              <a:rPr lang="en-GB" sz="2200" b="1" dirty="0">
                <a:latin typeface="ABeeZee"/>
                <a:ea typeface="ABeeZee"/>
                <a:cs typeface="ABeeZee"/>
                <a:sym typeface="ABeeZee"/>
              </a:rPr>
              <a:t>To reach a minimum Rock Star status of either:</a:t>
            </a:r>
            <a:endParaRPr sz="2200" b="1" dirty="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 dirty="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dirty="0">
                <a:latin typeface="ABeeZee"/>
                <a:ea typeface="ABeeZee"/>
                <a:cs typeface="ABeeZee"/>
                <a:sym typeface="ABeeZee"/>
              </a:rPr>
              <a:t>Support Act = Under 5 seconds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200" b="1" dirty="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dirty="0">
                <a:latin typeface="ABeeZee"/>
                <a:ea typeface="ABeeZee"/>
                <a:cs typeface="ABeeZee"/>
                <a:sym typeface="ABeeZee"/>
              </a:rPr>
              <a:t>or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200" b="1" dirty="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dirty="0">
                <a:latin typeface="ABeeZee"/>
                <a:ea typeface="ABeeZee"/>
                <a:cs typeface="ABeeZee"/>
                <a:sym typeface="ABeeZee"/>
              </a:rPr>
              <a:t>Headliner = Under 4 seconds</a:t>
            </a:r>
            <a:endParaRPr sz="2200" b="1" dirty="0">
              <a:latin typeface="ABeeZee"/>
              <a:ea typeface="ABeeZee"/>
              <a:cs typeface="ABeeZee"/>
              <a:sym typeface="ABeeZee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F3E6">
            <a:alpha val="38100"/>
          </a:srgbClr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9"/>
          <p:cNvSpPr txBox="1">
            <a:spLocks noGrp="1"/>
          </p:cNvSpPr>
          <p:nvPr>
            <p:ph type="title"/>
          </p:nvPr>
        </p:nvSpPr>
        <p:spPr>
          <a:xfrm>
            <a:off x="311700" y="17607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How we teach multiplication tables</a:t>
            </a:r>
            <a:endParaRPr b="1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3" name="Google Shape;93;p19"/>
          <p:cNvSpPr txBox="1"/>
          <p:nvPr/>
        </p:nvSpPr>
        <p:spPr>
          <a:xfrm>
            <a:off x="89162" y="602787"/>
            <a:ext cx="8957737" cy="37394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indent="-361950">
              <a:buSzPts val="2100"/>
              <a:buFont typeface="Comic Sans MS"/>
              <a:buChar char="●"/>
            </a:pPr>
            <a:r>
              <a:rPr lang="en-GB" sz="2100" dirty="0">
                <a:latin typeface="Comic Sans MS"/>
                <a:ea typeface="Comic Sans MS"/>
                <a:cs typeface="Comic Sans MS"/>
                <a:sym typeface="Comic Sans MS"/>
              </a:rPr>
              <a:t>Fast Maths - children use a multiplication grid first to build accuracy skills before fluency and speed.</a:t>
            </a:r>
            <a:endParaRPr sz="21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indent="-361950">
              <a:buSzPts val="2100"/>
              <a:buFont typeface="Comic Sans MS"/>
              <a:buChar char="●"/>
            </a:pPr>
            <a:r>
              <a:rPr lang="en-GB" sz="2100" dirty="0">
                <a:latin typeface="Comic Sans MS"/>
                <a:ea typeface="Comic Sans MS"/>
                <a:cs typeface="Comic Sans MS"/>
                <a:sym typeface="Comic Sans MS"/>
              </a:rPr>
              <a:t>NCETM – Maths Number Mastery, multiplication focus 15 minutes per day.</a:t>
            </a:r>
            <a:endParaRPr sz="21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100" dirty="0">
              <a:latin typeface="Comic Sans MS"/>
              <a:ea typeface="Comic Sans MS"/>
              <a:cs typeface="Comic Sans MS"/>
            </a:endParaRPr>
          </a:p>
          <a:p>
            <a:pPr marL="457200" indent="-361950">
              <a:buSzPts val="2100"/>
              <a:buFont typeface="Comic Sans MS"/>
              <a:buChar char="●"/>
            </a:pPr>
            <a:r>
              <a:rPr lang="en-GB" sz="2100" dirty="0">
                <a:latin typeface="Comic Sans MS"/>
                <a:ea typeface="Comic Sans MS"/>
                <a:cs typeface="Comic Sans MS"/>
                <a:sym typeface="Comic Sans MS"/>
              </a:rPr>
              <a:t>Songs and games – multiplication pairs, multiplication bowling, loop games, body counting.</a:t>
            </a:r>
            <a:endParaRPr sz="21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SzPts val="2100"/>
              <a:buFont typeface="Comic Sans MS"/>
              <a:buChar char="●"/>
            </a:pPr>
            <a:r>
              <a:rPr lang="en-GB" sz="2100" dirty="0">
                <a:latin typeface="Comic Sans MS"/>
                <a:ea typeface="Comic Sans MS"/>
                <a:cs typeface="Comic Sans MS"/>
                <a:sym typeface="Comic Sans MS"/>
              </a:rPr>
              <a:t>White Rose Maths multiplication blocks of learning.</a:t>
            </a:r>
            <a:endParaRPr sz="21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F3E6">
            <a:alpha val="38100"/>
          </a:srgbClr>
        </a:solid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0"/>
          <p:cNvSpPr txBox="1">
            <a:spLocks noGrp="1"/>
          </p:cNvSpPr>
          <p:nvPr>
            <p:ph type="title"/>
          </p:nvPr>
        </p:nvSpPr>
        <p:spPr>
          <a:xfrm>
            <a:off x="311700" y="17607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Comic Sans MS"/>
                <a:ea typeface="Comic Sans MS"/>
                <a:cs typeface="Comic Sans MS"/>
                <a:sym typeface="Comic Sans MS"/>
              </a:rPr>
              <a:t>Activities you will see today</a:t>
            </a:r>
            <a:endParaRPr b="1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9" name="Google Shape;99;p20"/>
          <p:cNvSpPr txBox="1"/>
          <p:nvPr/>
        </p:nvSpPr>
        <p:spPr>
          <a:xfrm>
            <a:off x="414600" y="896475"/>
            <a:ext cx="8314800" cy="37394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0" algn="l">
              <a:spcBef>
                <a:spcPts val="0"/>
              </a:spcBef>
              <a:spcAft>
                <a:spcPts val="0"/>
              </a:spcAft>
              <a:buNone/>
            </a:pPr>
            <a:endParaRPr lang="en-US" sz="2100" dirty="0">
              <a:latin typeface="Comic Sans MS"/>
              <a:ea typeface="Comic Sans MS"/>
              <a:cs typeface="Comic Sans MS"/>
            </a:endParaRPr>
          </a:p>
          <a:p>
            <a:pPr marL="457200" indent="-361950">
              <a:buFont typeface="Comic Sans MS,Fantasy"/>
              <a:buChar char="●"/>
            </a:pPr>
            <a:r>
              <a:rPr lang="en-GB" sz="2100" dirty="0">
                <a:latin typeface="Comic Sans MS"/>
              </a:rPr>
              <a:t>Times tables loop game</a:t>
            </a:r>
            <a:endParaRPr lang="en-GB" dirty="0"/>
          </a:p>
          <a:p>
            <a:pPr marL="457200" indent="-361950">
              <a:buSzPts val="2100"/>
              <a:buFont typeface="Comic Sans MS"/>
              <a:buChar char="●"/>
            </a:pPr>
            <a:endParaRPr lang="en-GB" sz="2100" dirty="0">
              <a:latin typeface="Comic Sans MS"/>
              <a:ea typeface="Comic Sans MS"/>
              <a:cs typeface="Comic Sans MS"/>
            </a:endParaRPr>
          </a:p>
          <a:p>
            <a:pPr marL="457200" indent="-361950">
              <a:buSzPts val="2100"/>
              <a:buFont typeface="Comic Sans MS"/>
              <a:buChar char="●"/>
            </a:pPr>
            <a:r>
              <a:rPr lang="en-GB" sz="2100" dirty="0">
                <a:latin typeface="Comic Sans MS"/>
                <a:ea typeface="Comic Sans MS"/>
                <a:cs typeface="Comic Sans MS"/>
                <a:sym typeface="Comic Sans MS"/>
              </a:rPr>
              <a:t>NCETM – example of a method taught to learn 9x tables</a:t>
            </a:r>
            <a:endParaRPr lang="en-GB" sz="2100" dirty="0">
              <a:latin typeface="Comic Sans MS"/>
              <a:ea typeface="Comic Sans MS"/>
              <a:cs typeface="Comic Sans MS"/>
            </a:endParaRPr>
          </a:p>
          <a:p>
            <a:pPr marL="457200" indent="-361950">
              <a:buSzPts val="2100"/>
              <a:buFont typeface="Comic Sans MS"/>
              <a:buChar char="●"/>
            </a:pPr>
            <a:endParaRPr lang="en-GB" sz="21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indent="-361950">
              <a:buSzPts val="2100"/>
              <a:buFont typeface="Comic Sans MS"/>
              <a:buChar char="●"/>
            </a:pPr>
            <a:r>
              <a:rPr lang="en-GB" sz="2100" dirty="0">
                <a:latin typeface="Comic Sans MS"/>
                <a:ea typeface="Comic Sans MS"/>
                <a:cs typeface="Comic Sans MS"/>
                <a:sym typeface="Comic Sans MS"/>
              </a:rPr>
              <a:t>Fast Maths</a:t>
            </a:r>
            <a:endParaRPr sz="2100" dirty="0">
              <a:latin typeface="Comic Sans MS"/>
              <a:ea typeface="Comic Sans MS"/>
              <a:cs typeface="Comic Sans M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indent="-361950">
              <a:buSzPts val="2100"/>
              <a:buFont typeface="Comic Sans MS"/>
              <a:buChar char="●"/>
            </a:pPr>
            <a:r>
              <a:rPr lang="en-GB" sz="2100" dirty="0">
                <a:latin typeface="Comic Sans MS"/>
                <a:ea typeface="Comic Sans MS"/>
                <a:cs typeface="Comic Sans MS"/>
                <a:sym typeface="Comic Sans MS"/>
              </a:rPr>
              <a:t>Written multiplication 3-digit by 1-digit e.g. 456 x 5 = </a:t>
            </a:r>
            <a:endParaRPr sz="2100" dirty="0">
              <a:latin typeface="Comic Sans MS"/>
              <a:ea typeface="Comic Sans MS"/>
              <a:cs typeface="Comic Sans MS"/>
            </a:endParaRPr>
          </a:p>
          <a:p>
            <a:pPr marL="9144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indent="-361950">
              <a:buSzPts val="2100"/>
              <a:buFont typeface="Comic Sans MS"/>
              <a:buChar char="●"/>
            </a:pPr>
            <a:r>
              <a:rPr lang="en-GB" sz="2100" dirty="0">
                <a:latin typeface="Comic Sans MS"/>
                <a:ea typeface="Comic Sans MS"/>
                <a:cs typeface="Comic Sans MS"/>
                <a:sym typeface="Comic Sans MS"/>
              </a:rPr>
              <a:t>Multiplication brain break - </a:t>
            </a:r>
            <a:r>
              <a:rPr lang="en-GB" sz="1800" dirty="0">
                <a:ea typeface="Comic Sans MS"/>
                <a:sym typeface="Comic Sans MS"/>
                <a:hlinkClick r:id="rId3"/>
              </a:rPr>
              <a:t>12 Times Table Song (cover of Treat You Better by Shawn Mendes)</a:t>
            </a:r>
            <a:r>
              <a:rPr lang="en-GB" sz="1800" dirty="0">
                <a:latin typeface="Comic Sans MS"/>
                <a:ea typeface="Comic Sans MS"/>
                <a:sym typeface="Comic Sans MS"/>
              </a:rPr>
              <a:t> </a:t>
            </a:r>
            <a:r>
              <a:rPr lang="en-GB" sz="2100" dirty="0">
                <a:latin typeface="Comic Sans MS"/>
                <a:ea typeface="Comic Sans MS"/>
                <a:cs typeface="Comic Sans MS"/>
                <a:sym typeface="Comic Sans MS"/>
              </a:rPr>
              <a:t> </a:t>
            </a:r>
            <a:endParaRPr sz="21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1"/>
          <p:cNvSpPr txBox="1"/>
          <p:nvPr/>
        </p:nvSpPr>
        <p:spPr>
          <a:xfrm>
            <a:off x="666750" y="14666"/>
            <a:ext cx="7083600" cy="446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First step methods for multiplying 3-digit by 1-digit numbers</a:t>
            </a:r>
            <a:endParaRPr dirty="0">
              <a:solidFill>
                <a:schemeClr val="dk1"/>
              </a:solidFill>
            </a:endParaRPr>
          </a:p>
        </p:txBody>
      </p:sp>
      <p:pic>
        <p:nvPicPr>
          <p:cNvPr id="107" name="Google Shape;107;p21"/>
          <p:cNvPicPr preferRelativeResize="0"/>
          <p:nvPr/>
        </p:nvPicPr>
        <p:blipFill rotWithShape="1">
          <a:blip r:embed="rId3">
            <a:alphaModFix/>
          </a:blip>
          <a:srcRect r="2305"/>
          <a:stretch/>
        </p:blipFill>
        <p:spPr>
          <a:xfrm rot="16200000">
            <a:off x="2072212" y="386723"/>
            <a:ext cx="3928076" cy="4754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F3E6">
            <a:alpha val="38100"/>
          </a:srgbClr>
        </a:solidFill>
        <a:effectLst/>
      </p:bgPr>
    </p:bg>
    <p:spTree>
      <p:nvGrpSpPr>
        <p:cNvPr id="1" name="Shape 97">
          <a:extLst>
            <a:ext uri="{FF2B5EF4-FFF2-40B4-BE49-F238E27FC236}">
              <a16:creationId xmlns:a16="http://schemas.microsoft.com/office/drawing/2014/main" id="{4A7E262D-CE25-A323-8437-19FB0CE66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0">
            <a:extLst>
              <a:ext uri="{FF2B5EF4-FFF2-40B4-BE49-F238E27FC236}">
                <a16:creationId xmlns:a16="http://schemas.microsoft.com/office/drawing/2014/main" id="{5F9FD05E-869A-59CD-9A3F-DE9178DF7AF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1700" y="17607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algn="ctr"/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Activity 1</a:t>
            </a:r>
            <a:endParaRPr b="1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9" name="Google Shape;99;p20">
            <a:extLst>
              <a:ext uri="{FF2B5EF4-FFF2-40B4-BE49-F238E27FC236}">
                <a16:creationId xmlns:a16="http://schemas.microsoft.com/office/drawing/2014/main" id="{1360698D-A9B1-E4A1-1B76-3DA3542FE496}"/>
              </a:ext>
            </a:extLst>
          </p:cNvPr>
          <p:cNvSpPr txBox="1"/>
          <p:nvPr/>
        </p:nvSpPr>
        <p:spPr>
          <a:xfrm>
            <a:off x="308049" y="460585"/>
            <a:ext cx="8314800" cy="47089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0" algn="l">
              <a:spcBef>
                <a:spcPts val="0"/>
              </a:spcBef>
              <a:spcAft>
                <a:spcPts val="0"/>
              </a:spcAft>
              <a:buNone/>
            </a:pPr>
            <a:endParaRPr lang="en-US" sz="2100" dirty="0">
              <a:latin typeface="Comic Sans MS"/>
              <a:ea typeface="Comic Sans MS"/>
              <a:cs typeface="Comic Sans MS"/>
            </a:endParaRPr>
          </a:p>
          <a:p>
            <a:pPr marL="457200" indent="-361950">
              <a:buFont typeface="Comic Sans MS,Fantasy"/>
              <a:buChar char="●"/>
            </a:pPr>
            <a:r>
              <a:rPr lang="en-GB" sz="2100" dirty="0">
                <a:latin typeface="Comic Sans MS"/>
              </a:rPr>
              <a:t>Times tables loop game</a:t>
            </a:r>
            <a:endParaRPr lang="en-GB" dirty="0"/>
          </a:p>
          <a:p>
            <a:pPr marL="457200" indent="-361950">
              <a:buFont typeface="Comic Sans MS,Fantasy"/>
              <a:buChar char="●"/>
            </a:pPr>
            <a:endParaRPr lang="en-GB" sz="2100" dirty="0">
              <a:latin typeface="Comic Sans MS"/>
              <a:ea typeface="Comic Sans MS"/>
            </a:endParaRPr>
          </a:p>
          <a:p>
            <a:pPr marL="95250"/>
            <a:r>
              <a:rPr lang="en-GB" sz="2100" dirty="0">
                <a:latin typeface="Comic Sans MS"/>
                <a:ea typeface="Comic Sans MS"/>
              </a:rPr>
              <a:t>Using a whiteboard and pen and your chosen method, work out the multiplication question shown on the paper.</a:t>
            </a:r>
          </a:p>
          <a:p>
            <a:pPr marL="95250"/>
            <a:endParaRPr lang="en-GB" sz="2100" dirty="0">
              <a:latin typeface="Comic Sans MS"/>
              <a:ea typeface="Comic Sans MS"/>
            </a:endParaRPr>
          </a:p>
          <a:p>
            <a:pPr marL="95250"/>
            <a:r>
              <a:rPr lang="en-GB" sz="2100" dirty="0">
                <a:latin typeface="Comic Sans MS"/>
                <a:ea typeface="Comic Sans MS"/>
              </a:rPr>
              <a:t>The answer will be shown on another piece of paper. </a:t>
            </a:r>
            <a:endParaRPr lang="en-GB" dirty="0"/>
          </a:p>
          <a:p>
            <a:pPr marL="95250"/>
            <a:endParaRPr lang="en-GB" sz="2100" dirty="0">
              <a:latin typeface="Comic Sans MS"/>
              <a:ea typeface="Comic Sans MS"/>
            </a:endParaRPr>
          </a:p>
          <a:p>
            <a:pPr marL="95250"/>
            <a:r>
              <a:rPr lang="en-GB" sz="2100" dirty="0">
                <a:latin typeface="Comic Sans MS"/>
                <a:ea typeface="Comic Sans MS"/>
              </a:rPr>
              <a:t>Once found, you then calculate the next question and go to find that answer.</a:t>
            </a:r>
          </a:p>
          <a:p>
            <a:pPr marL="95250"/>
            <a:endParaRPr lang="en-GB" sz="2100" dirty="0">
              <a:latin typeface="Comic Sans MS"/>
              <a:ea typeface="Comic Sans MS"/>
            </a:endParaRPr>
          </a:p>
          <a:p>
            <a:pPr marL="95250"/>
            <a:r>
              <a:rPr lang="en-GB" sz="2100" dirty="0">
                <a:latin typeface="Comic Sans MS"/>
                <a:ea typeface="Comic Sans MS"/>
              </a:rPr>
              <a:t>If you cannot find the answer anywhere, you need to check your calculation!</a:t>
            </a:r>
          </a:p>
          <a:p>
            <a:pPr marL="457200" indent="-361950">
              <a:buSzPts val="2100"/>
              <a:buFont typeface="Comic Sans MS"/>
              <a:buChar char="●"/>
            </a:pPr>
            <a:endParaRPr lang="en-GB" sz="2100" dirty="0">
              <a:latin typeface="Comic Sans MS"/>
              <a:ea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6363533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43029FE-E6DD-E73A-95B7-647DC7B66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1575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257175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1575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51435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1575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771525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1575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1575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285875" algn="l" defTabSz="514350" rtl="0" eaLnBrk="1" latinLnBrk="0" hangingPunct="1">
              <a:defRPr sz="1575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1543050" algn="l" defTabSz="514350" rtl="0" eaLnBrk="1" latinLnBrk="0" hangingPunct="1">
              <a:defRPr sz="1575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1800225" algn="l" defTabSz="514350" rtl="0" eaLnBrk="1" latinLnBrk="0" hangingPunct="1">
              <a:defRPr sz="1575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057400" algn="l" defTabSz="514350" rtl="0" eaLnBrk="1" latinLnBrk="0" hangingPunct="1">
              <a:defRPr sz="1575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fld id="{4DB3256F-83C8-4422-BB4B-79DB90083B87}" type="slidenum">
              <a:rPr lang="en-GB" altLang="en-US" smtClean="0"/>
              <a:pPr/>
              <a:t>14</a:t>
            </a:fld>
            <a:endParaRPr lang="en-GB" altLang="en-US"/>
          </a:p>
        </p:txBody>
      </p:sp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89DD1388-3A7B-4815-B810-14DC84596493}"/>
              </a:ext>
            </a:extLst>
          </p:cNvPr>
          <p:cNvSpPr/>
          <p:nvPr/>
        </p:nvSpPr>
        <p:spPr>
          <a:xfrm>
            <a:off x="4387471" y="130374"/>
            <a:ext cx="3429562" cy="1228019"/>
          </a:xfrm>
          <a:prstGeom prst="wedgeRoundRectCallout">
            <a:avLst>
              <a:gd name="adj1" fmla="val 62353"/>
              <a:gd name="adj2" fmla="val 23731"/>
              <a:gd name="adj3" fmla="val 16667"/>
            </a:avLst>
          </a:prstGeom>
          <a:gradFill rotWithShape="1">
            <a:gsLst>
              <a:gs pos="0">
                <a:srgbClr val="99CCCC">
                  <a:lumMod val="110000"/>
                  <a:satMod val="105000"/>
                  <a:tint val="67000"/>
                </a:srgbClr>
              </a:gs>
              <a:gs pos="50000">
                <a:srgbClr val="99CCCC">
                  <a:lumMod val="105000"/>
                  <a:satMod val="103000"/>
                  <a:tint val="73000"/>
                </a:srgbClr>
              </a:gs>
              <a:gs pos="100000">
                <a:srgbClr val="99CCCC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99CCCC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GB" sz="1800" kern="0" dirty="0">
                <a:solidFill>
                  <a:srgbClr val="5F5F5F">
                    <a:lumMod val="50000"/>
                  </a:srgb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I know that 10 fours are 40. To calculate 9 fours I need to subtract </a:t>
            </a:r>
            <a:r>
              <a:rPr lang="en-GB" sz="1800" kern="0" dirty="0">
                <a:solidFill>
                  <a:srgbClr val="00B05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four</a:t>
            </a:r>
            <a:r>
              <a:rPr lang="en-GB" sz="18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GB" sz="1800" kern="0" dirty="0">
                <a:solidFill>
                  <a:srgbClr val="5F5F5F">
                    <a:lumMod val="50000"/>
                  </a:srgb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from 40.</a:t>
            </a: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CFFAD69E-68B9-FC0F-9794-8370EF26EEB0}"/>
              </a:ext>
            </a:extLst>
          </p:cNvPr>
          <p:cNvSpPr/>
          <p:nvPr/>
        </p:nvSpPr>
        <p:spPr>
          <a:xfrm>
            <a:off x="4387471" y="132520"/>
            <a:ext cx="3429562" cy="1228019"/>
          </a:xfrm>
          <a:prstGeom prst="wedgeRoundRectCallout">
            <a:avLst>
              <a:gd name="adj1" fmla="val 62580"/>
              <a:gd name="adj2" fmla="val 21986"/>
              <a:gd name="adj3" fmla="val 16667"/>
            </a:avLst>
          </a:prstGeom>
          <a:gradFill rotWithShape="1">
            <a:gsLst>
              <a:gs pos="0">
                <a:srgbClr val="99CCCC">
                  <a:lumMod val="110000"/>
                  <a:satMod val="105000"/>
                  <a:tint val="67000"/>
                </a:srgbClr>
              </a:gs>
              <a:gs pos="50000">
                <a:srgbClr val="99CCCC">
                  <a:lumMod val="105000"/>
                  <a:satMod val="103000"/>
                  <a:tint val="73000"/>
                </a:srgbClr>
              </a:gs>
              <a:gs pos="100000">
                <a:srgbClr val="99CCCC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99CCCC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GB" sz="1800" kern="0" dirty="0">
                <a:solidFill>
                  <a:srgbClr val="5F5F5F">
                    <a:lumMod val="50000"/>
                  </a:srgb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I know that 10 threes are 30. To calculate 9 threes I need to subtract </a:t>
            </a:r>
            <a:r>
              <a:rPr lang="en-GB" sz="1800" kern="0" dirty="0">
                <a:solidFill>
                  <a:srgbClr val="0070C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three</a:t>
            </a:r>
            <a:r>
              <a:rPr lang="en-GB" sz="18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GB" sz="1800" kern="0" dirty="0">
                <a:solidFill>
                  <a:srgbClr val="5F5F5F">
                    <a:lumMod val="50000"/>
                  </a:srgb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from 30.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7B9607F3-EAAC-771C-ECB9-951AE153A024}"/>
              </a:ext>
            </a:extLst>
          </p:cNvPr>
          <p:cNvSpPr/>
          <p:nvPr/>
        </p:nvSpPr>
        <p:spPr>
          <a:xfrm>
            <a:off x="4387471" y="130374"/>
            <a:ext cx="3429562" cy="1228019"/>
          </a:xfrm>
          <a:prstGeom prst="wedgeRoundRectCallout">
            <a:avLst>
              <a:gd name="adj1" fmla="val 61589"/>
              <a:gd name="adj2" fmla="val 22568"/>
              <a:gd name="adj3" fmla="val 16667"/>
            </a:avLst>
          </a:prstGeom>
          <a:gradFill rotWithShape="1">
            <a:gsLst>
              <a:gs pos="0">
                <a:srgbClr val="99CCCC">
                  <a:lumMod val="110000"/>
                  <a:satMod val="105000"/>
                  <a:tint val="67000"/>
                </a:srgbClr>
              </a:gs>
              <a:gs pos="50000">
                <a:srgbClr val="99CCCC">
                  <a:lumMod val="105000"/>
                  <a:satMod val="103000"/>
                  <a:tint val="73000"/>
                </a:srgbClr>
              </a:gs>
              <a:gs pos="100000">
                <a:srgbClr val="99CCCC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99CCCC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GB" sz="1800" kern="0" dirty="0">
                <a:solidFill>
                  <a:srgbClr val="5F5F5F">
                    <a:lumMod val="50000"/>
                  </a:srgb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Can you complete the rest of these balanced equations?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3">
                <a:extLst>
                  <a:ext uri="{FF2B5EF4-FFF2-40B4-BE49-F238E27FC236}">
                    <a16:creationId xmlns:a16="http://schemas.microsoft.com/office/drawing/2014/main" id="{4F57B0D6-3AF3-41EF-BC6C-4BD2D585E669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443968" y="463855"/>
              <a:ext cx="3601558" cy="3329940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498140">
                      <a:extLst>
                        <a:ext uri="{9D8B030D-6E8A-4147-A177-3AD203B41FA5}">
                          <a16:colId xmlns:a16="http://schemas.microsoft.com/office/drawing/2014/main" val="1264115387"/>
                        </a:ext>
                      </a:extLst>
                    </a:gridCol>
                    <a:gridCol w="304800">
                      <a:extLst>
                        <a:ext uri="{9D8B030D-6E8A-4147-A177-3AD203B41FA5}">
                          <a16:colId xmlns:a16="http://schemas.microsoft.com/office/drawing/2014/main" val="3712511231"/>
                        </a:ext>
                      </a:extLst>
                    </a:gridCol>
                    <a:gridCol w="321585">
                      <a:extLst>
                        <a:ext uri="{9D8B030D-6E8A-4147-A177-3AD203B41FA5}">
                          <a16:colId xmlns:a16="http://schemas.microsoft.com/office/drawing/2014/main" val="3627003126"/>
                        </a:ext>
                      </a:extLst>
                    </a:gridCol>
                    <a:gridCol w="425086">
                      <a:extLst>
                        <a:ext uri="{9D8B030D-6E8A-4147-A177-3AD203B41FA5}">
                          <a16:colId xmlns:a16="http://schemas.microsoft.com/office/drawing/2014/main" val="3845818122"/>
                        </a:ext>
                      </a:extLst>
                    </a:gridCol>
                    <a:gridCol w="611075">
                      <a:extLst>
                        <a:ext uri="{9D8B030D-6E8A-4147-A177-3AD203B41FA5}">
                          <a16:colId xmlns:a16="http://schemas.microsoft.com/office/drawing/2014/main" val="2753562987"/>
                        </a:ext>
                      </a:extLst>
                    </a:gridCol>
                    <a:gridCol w="235527">
                      <a:extLst>
                        <a:ext uri="{9D8B030D-6E8A-4147-A177-3AD203B41FA5}">
                          <a16:colId xmlns:a16="http://schemas.microsoft.com/office/drawing/2014/main" val="1397942029"/>
                        </a:ext>
                      </a:extLst>
                    </a:gridCol>
                    <a:gridCol w="450273">
                      <a:extLst>
                        <a:ext uri="{9D8B030D-6E8A-4147-A177-3AD203B41FA5}">
                          <a16:colId xmlns:a16="http://schemas.microsoft.com/office/drawing/2014/main" val="4204363833"/>
                        </a:ext>
                      </a:extLst>
                    </a:gridCol>
                    <a:gridCol w="387927">
                      <a:extLst>
                        <a:ext uri="{9D8B030D-6E8A-4147-A177-3AD203B41FA5}">
                          <a16:colId xmlns:a16="http://schemas.microsoft.com/office/drawing/2014/main" val="616579626"/>
                        </a:ext>
                      </a:extLst>
                    </a:gridCol>
                    <a:gridCol w="367145">
                      <a:extLst>
                        <a:ext uri="{9D8B030D-6E8A-4147-A177-3AD203B41FA5}">
                          <a16:colId xmlns:a16="http://schemas.microsoft.com/office/drawing/2014/main" val="216464339"/>
                        </a:ext>
                      </a:extLst>
                    </a:gridCol>
                  </a:tblGrid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0070C0"/>
                              </a:solidFill>
                              <a:latin typeface="Century Gothic" panose="020B0502020202020204" pitchFamily="34" charset="0"/>
                            </a:rPr>
                            <a:t>3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dirty="0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 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30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0070C0"/>
                              </a:solidFill>
                              <a:latin typeface="Century Gothic" panose="020B0502020202020204" pitchFamily="34" charset="0"/>
                            </a:rPr>
                            <a:t>3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5611513"/>
                      </a:ext>
                    </a:extLst>
                  </a:tr>
                  <a:tr h="13716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79500962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00B050"/>
                              </a:solidFill>
                              <a:latin typeface="Century Gothic" panose="020B0502020202020204" pitchFamily="34" charset="0"/>
                            </a:rPr>
                            <a:t>4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dirty="0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 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40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00B050"/>
                              </a:solidFill>
                              <a:latin typeface="Century Gothic" panose="020B0502020202020204" pitchFamily="34" charset="0"/>
                            </a:rPr>
                            <a:t>4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32789970"/>
                      </a:ext>
                    </a:extLst>
                  </a:tr>
                  <a:tr h="13716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2139690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5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dirty="0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50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5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883852803"/>
                      </a:ext>
                    </a:extLst>
                  </a:tr>
                  <a:tr h="13716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00186327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6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dirty="0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60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6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06703589"/>
                      </a:ext>
                    </a:extLst>
                  </a:tr>
                  <a:tr h="13716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15930333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7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dirty="0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70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7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60035625"/>
                      </a:ext>
                    </a:extLst>
                  </a:tr>
                  <a:tr h="13716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17641081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8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dirty="0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80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8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6424403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3">
                <a:extLst>
                  <a:ext uri="{FF2B5EF4-FFF2-40B4-BE49-F238E27FC236}">
                    <a16:creationId xmlns:a16="http://schemas.microsoft.com/office/drawing/2014/main" id="{4F57B0D6-3AF3-41EF-BC6C-4BD2D585E669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443968" y="463855"/>
              <a:ext cx="3601558" cy="3329940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498140">
                      <a:extLst>
                        <a:ext uri="{9D8B030D-6E8A-4147-A177-3AD203B41FA5}">
                          <a16:colId xmlns:a16="http://schemas.microsoft.com/office/drawing/2014/main" val="1264115387"/>
                        </a:ext>
                      </a:extLst>
                    </a:gridCol>
                    <a:gridCol w="304800">
                      <a:extLst>
                        <a:ext uri="{9D8B030D-6E8A-4147-A177-3AD203B41FA5}">
                          <a16:colId xmlns:a16="http://schemas.microsoft.com/office/drawing/2014/main" val="3712511231"/>
                        </a:ext>
                      </a:extLst>
                    </a:gridCol>
                    <a:gridCol w="321585">
                      <a:extLst>
                        <a:ext uri="{9D8B030D-6E8A-4147-A177-3AD203B41FA5}">
                          <a16:colId xmlns:a16="http://schemas.microsoft.com/office/drawing/2014/main" val="3627003126"/>
                        </a:ext>
                      </a:extLst>
                    </a:gridCol>
                    <a:gridCol w="425086">
                      <a:extLst>
                        <a:ext uri="{9D8B030D-6E8A-4147-A177-3AD203B41FA5}">
                          <a16:colId xmlns:a16="http://schemas.microsoft.com/office/drawing/2014/main" val="3845818122"/>
                        </a:ext>
                      </a:extLst>
                    </a:gridCol>
                    <a:gridCol w="611075">
                      <a:extLst>
                        <a:ext uri="{9D8B030D-6E8A-4147-A177-3AD203B41FA5}">
                          <a16:colId xmlns:a16="http://schemas.microsoft.com/office/drawing/2014/main" val="2753562987"/>
                        </a:ext>
                      </a:extLst>
                    </a:gridCol>
                    <a:gridCol w="235527">
                      <a:extLst>
                        <a:ext uri="{9D8B030D-6E8A-4147-A177-3AD203B41FA5}">
                          <a16:colId xmlns:a16="http://schemas.microsoft.com/office/drawing/2014/main" val="1397942029"/>
                        </a:ext>
                      </a:extLst>
                    </a:gridCol>
                    <a:gridCol w="450273">
                      <a:extLst>
                        <a:ext uri="{9D8B030D-6E8A-4147-A177-3AD203B41FA5}">
                          <a16:colId xmlns:a16="http://schemas.microsoft.com/office/drawing/2014/main" val="4204363833"/>
                        </a:ext>
                      </a:extLst>
                    </a:gridCol>
                    <a:gridCol w="387927">
                      <a:extLst>
                        <a:ext uri="{9D8B030D-6E8A-4147-A177-3AD203B41FA5}">
                          <a16:colId xmlns:a16="http://schemas.microsoft.com/office/drawing/2014/main" val="616579626"/>
                        </a:ext>
                      </a:extLst>
                    </a:gridCol>
                    <a:gridCol w="367145">
                      <a:extLst>
                        <a:ext uri="{9D8B030D-6E8A-4147-A177-3AD203B41FA5}">
                          <a16:colId xmlns:a16="http://schemas.microsoft.com/office/drawing/2014/main" val="216464339"/>
                        </a:ext>
                      </a:extLst>
                    </a:gridCol>
                  </a:tblGrid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0070C0"/>
                              </a:solidFill>
                              <a:latin typeface="Century Gothic" panose="020B0502020202020204" pitchFamily="34" charset="0"/>
                            </a:rPr>
                            <a:t>3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64000" t="-14085" r="-920000" b="-704225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 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30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910256" t="-14085" r="-507692" b="-704225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0070C0"/>
                              </a:solidFill>
                              <a:latin typeface="Century Gothic" panose="020B0502020202020204" pitchFamily="34" charset="0"/>
                            </a:rPr>
                            <a:t>3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5611513"/>
                      </a:ext>
                    </a:extLst>
                  </a:tr>
                  <a:tr h="14478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79500962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00B050"/>
                              </a:solidFill>
                              <a:latin typeface="Century Gothic" panose="020B0502020202020204" pitchFamily="34" charset="0"/>
                            </a:rPr>
                            <a:t>4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64000" t="-147887" r="-920000" b="-570423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 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40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910256" t="-147887" r="-507692" b="-570423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00B050"/>
                              </a:solidFill>
                              <a:latin typeface="Century Gothic" panose="020B0502020202020204" pitchFamily="34" charset="0"/>
                            </a:rPr>
                            <a:t>4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32789970"/>
                      </a:ext>
                    </a:extLst>
                  </a:tr>
                  <a:tr h="14478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2139690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5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64000" t="-277778" r="-920000" b="-429167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50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910256" t="-277778" r="-507692" b="-429167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5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883852803"/>
                      </a:ext>
                    </a:extLst>
                  </a:tr>
                  <a:tr h="14478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00186327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6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64000" t="-409722" r="-920000" b="-297222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60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910256" t="-409722" r="-507692" b="-297222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6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06703589"/>
                      </a:ext>
                    </a:extLst>
                  </a:tr>
                  <a:tr h="14478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15930333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7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64000" t="-550704" r="-920000" b="-167606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70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910256" t="-550704" r="-507692" b="-167606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7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60035625"/>
                      </a:ext>
                    </a:extLst>
                  </a:tr>
                  <a:tr h="14478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17641081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8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64000" t="-684507" r="-920000" b="-33803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80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910256" t="-684507" r="-507692" b="-33803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8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64244034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BB6D6DB3-CD54-A430-567C-B3496BA14AF5}"/>
              </a:ext>
            </a:extLst>
          </p:cNvPr>
          <p:cNvSpPr txBox="1"/>
          <p:nvPr/>
        </p:nvSpPr>
        <p:spPr>
          <a:xfrm>
            <a:off x="2442331" y="4455277"/>
            <a:ext cx="4320299" cy="332006"/>
          </a:xfrm>
          <a:prstGeom prst="roundRect">
            <a:avLst/>
          </a:prstGeom>
          <a:solidFill>
            <a:srgbClr val="FFFFFF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50" b="0" i="0" u="none" strike="noStrike" kern="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</a:rPr>
              <a:t>9 _____s is equal to 10 _____s subtract 1 _____ 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5F69C8B-896F-A782-9683-848E48F368B2}"/>
              </a:ext>
            </a:extLst>
          </p:cNvPr>
          <p:cNvSpPr/>
          <p:nvPr/>
        </p:nvSpPr>
        <p:spPr>
          <a:xfrm>
            <a:off x="2071250" y="1057774"/>
            <a:ext cx="1981200" cy="388162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0B9F547-803D-B193-90B0-90336F6D1C1E}"/>
              </a:ext>
            </a:extLst>
          </p:cNvPr>
          <p:cNvSpPr/>
          <p:nvPr/>
        </p:nvSpPr>
        <p:spPr>
          <a:xfrm>
            <a:off x="2028095" y="1677380"/>
            <a:ext cx="1981200" cy="388162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B5371EC-57BC-891F-88B4-E0D95960D5B6}"/>
              </a:ext>
            </a:extLst>
          </p:cNvPr>
          <p:cNvSpPr/>
          <p:nvPr/>
        </p:nvSpPr>
        <p:spPr>
          <a:xfrm>
            <a:off x="1922035" y="2273721"/>
            <a:ext cx="1981200" cy="388162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F0737F4-6856-5308-0B69-F08BC2B63ABE}"/>
              </a:ext>
            </a:extLst>
          </p:cNvPr>
          <p:cNvSpPr/>
          <p:nvPr/>
        </p:nvSpPr>
        <p:spPr>
          <a:xfrm>
            <a:off x="1922035" y="2805879"/>
            <a:ext cx="1981200" cy="388162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E5E0C60-E589-C121-F7DF-C9996AA33403}"/>
              </a:ext>
            </a:extLst>
          </p:cNvPr>
          <p:cNvSpPr/>
          <p:nvPr/>
        </p:nvSpPr>
        <p:spPr>
          <a:xfrm>
            <a:off x="2064327" y="3365812"/>
            <a:ext cx="1981200" cy="388162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63F4ACC-0E16-09AB-B8F0-44E787D5C5BF}"/>
              </a:ext>
            </a:extLst>
          </p:cNvPr>
          <p:cNvSpPr/>
          <p:nvPr/>
        </p:nvSpPr>
        <p:spPr>
          <a:xfrm>
            <a:off x="1995563" y="3825243"/>
            <a:ext cx="414235" cy="414235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585858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D230F49-064B-04A0-8793-9A936C9A4315}"/>
              </a:ext>
            </a:extLst>
          </p:cNvPr>
          <p:cNvSpPr/>
          <p:nvPr/>
        </p:nvSpPr>
        <p:spPr>
          <a:xfrm>
            <a:off x="2507129" y="3828036"/>
            <a:ext cx="414235" cy="414235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585858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02D3FB4-FFF7-A049-A578-8FC7FAE96E3D}"/>
              </a:ext>
            </a:extLst>
          </p:cNvPr>
          <p:cNvSpPr/>
          <p:nvPr/>
        </p:nvSpPr>
        <p:spPr>
          <a:xfrm>
            <a:off x="3018695" y="3830829"/>
            <a:ext cx="414235" cy="414235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585858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E0B28A8-B75D-15DB-D956-941B0925FD16}"/>
              </a:ext>
            </a:extLst>
          </p:cNvPr>
          <p:cNvSpPr/>
          <p:nvPr/>
        </p:nvSpPr>
        <p:spPr>
          <a:xfrm>
            <a:off x="3530261" y="3833622"/>
            <a:ext cx="414235" cy="414235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585858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D382950-AD03-AB9E-BD5B-22ACD208FEFB}"/>
              </a:ext>
            </a:extLst>
          </p:cNvPr>
          <p:cNvSpPr/>
          <p:nvPr/>
        </p:nvSpPr>
        <p:spPr>
          <a:xfrm>
            <a:off x="4041827" y="3836415"/>
            <a:ext cx="414235" cy="414235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585858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9F68FD9-3928-64FB-B152-E3EFF00D2D2A}"/>
              </a:ext>
            </a:extLst>
          </p:cNvPr>
          <p:cNvSpPr/>
          <p:nvPr/>
        </p:nvSpPr>
        <p:spPr>
          <a:xfrm>
            <a:off x="4553393" y="3839208"/>
            <a:ext cx="414235" cy="414235"/>
          </a:xfrm>
          <a:prstGeom prst="ellipse">
            <a:avLst/>
          </a:prstGeom>
          <a:solidFill>
            <a:srgbClr val="FFFFFF"/>
          </a:solidFill>
          <a:ln w="38100" cap="flat" cmpd="sng" algn="ctr">
            <a:solidFill>
              <a:srgbClr val="585858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3E1716A-99D6-BDBB-48E3-38E61BEBF900}"/>
              </a:ext>
            </a:extLst>
          </p:cNvPr>
          <p:cNvSpPr/>
          <p:nvPr/>
        </p:nvSpPr>
        <p:spPr>
          <a:xfrm>
            <a:off x="5064959" y="3842001"/>
            <a:ext cx="414235" cy="414235"/>
          </a:xfrm>
          <a:prstGeom prst="ellipse">
            <a:avLst/>
          </a:prstGeom>
          <a:solidFill>
            <a:srgbClr val="FFFFFF"/>
          </a:solidFill>
          <a:ln w="38100" cap="flat" cmpd="sng" algn="ctr">
            <a:solidFill>
              <a:srgbClr val="585858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20F32B78-BE88-7CCE-7A02-457C3421C38F}"/>
              </a:ext>
            </a:extLst>
          </p:cNvPr>
          <p:cNvSpPr/>
          <p:nvPr/>
        </p:nvSpPr>
        <p:spPr>
          <a:xfrm>
            <a:off x="5576525" y="3844794"/>
            <a:ext cx="414235" cy="414235"/>
          </a:xfrm>
          <a:prstGeom prst="ellipse">
            <a:avLst/>
          </a:prstGeom>
          <a:solidFill>
            <a:srgbClr val="FFFFFF"/>
          </a:solidFill>
          <a:ln w="38100" cap="flat" cmpd="sng" algn="ctr">
            <a:solidFill>
              <a:srgbClr val="585858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4D90291-560B-74B0-E46E-82032F2ABB98}"/>
              </a:ext>
            </a:extLst>
          </p:cNvPr>
          <p:cNvSpPr/>
          <p:nvPr/>
        </p:nvSpPr>
        <p:spPr>
          <a:xfrm>
            <a:off x="6088091" y="3847587"/>
            <a:ext cx="414235" cy="414235"/>
          </a:xfrm>
          <a:prstGeom prst="ellipse">
            <a:avLst/>
          </a:prstGeom>
          <a:solidFill>
            <a:srgbClr val="FFFFFF"/>
          </a:solidFill>
          <a:ln w="38100" cap="flat" cmpd="sng" algn="ctr">
            <a:solidFill>
              <a:srgbClr val="585858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EC3F6F8-8645-4C28-A876-3C0708F5C45B}"/>
              </a:ext>
            </a:extLst>
          </p:cNvPr>
          <p:cNvSpPr/>
          <p:nvPr/>
        </p:nvSpPr>
        <p:spPr>
          <a:xfrm>
            <a:off x="6599657" y="3850380"/>
            <a:ext cx="414235" cy="414235"/>
          </a:xfrm>
          <a:prstGeom prst="ellipse">
            <a:avLst/>
          </a:prstGeom>
          <a:solidFill>
            <a:srgbClr val="FFFFFF"/>
          </a:solidFill>
          <a:ln w="38100" cap="flat" cmpd="sng" algn="ctr">
            <a:solidFill>
              <a:srgbClr val="585858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BB06BA9B-896A-41E6-F56D-F100F14F5131}"/>
                  </a:ext>
                </a:extLst>
              </p:cNvPr>
              <p:cNvSpPr txBox="1"/>
              <p:nvPr/>
            </p:nvSpPr>
            <p:spPr>
              <a:xfrm>
                <a:off x="6658070" y="3066683"/>
                <a:ext cx="1068370" cy="300082"/>
              </a:xfrm>
              <a:prstGeom prst="rect">
                <a:avLst/>
              </a:prstGeom>
              <a:noFill/>
              <a:ln>
                <a:solidFill>
                  <a:srgbClr val="FFFFFF"/>
                </a:solidFill>
              </a:ln>
            </p:spPr>
            <p:txBody>
              <a:bodyPr wrap="square" rtlCol="0">
                <a:spAutoFit/>
              </a:bodyPr>
              <a:lstStyle>
                <a:defPPr>
                  <a:defRPr lang="en-GB"/>
                </a:defPPr>
                <a:lvl1pPr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1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1pPr>
                <a:lvl2pPr marL="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1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2pPr>
                <a:lvl3pPr marL="6858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1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3pPr>
                <a:lvl4pPr marL="10287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1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4pPr>
                <a:lvl5pPr marL="1371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1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21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21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21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21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9pPr>
              </a:lstStyle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350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srgbClr val="58585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13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BB06BA9B-896A-41E6-F56D-F100F14F51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8070" y="3066683"/>
                <a:ext cx="1068370" cy="300082"/>
              </a:xfrm>
              <a:prstGeom prst="rect">
                <a:avLst/>
              </a:prstGeom>
              <a:blipFill>
                <a:blip r:embed="rId4"/>
                <a:stretch>
                  <a:fillRect b="-17647"/>
                </a:stretch>
              </a:blipFill>
              <a:ln>
                <a:solidFill>
                  <a:srgbClr val="FFFFFF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6969A32C-08D7-19D0-E857-8AF4EE97FED1}"/>
                  </a:ext>
                </a:extLst>
              </p:cNvPr>
              <p:cNvSpPr txBox="1"/>
              <p:nvPr/>
            </p:nvSpPr>
            <p:spPr>
              <a:xfrm>
                <a:off x="6040572" y="3087166"/>
                <a:ext cx="685013" cy="300082"/>
              </a:xfrm>
              <a:prstGeom prst="rect">
                <a:avLst/>
              </a:prstGeom>
              <a:noFill/>
              <a:ln>
                <a:solidFill>
                  <a:srgbClr val="FFFFFF"/>
                </a:solidFill>
              </a:ln>
            </p:spPr>
            <p:txBody>
              <a:bodyPr wrap="square" rtlCol="0">
                <a:spAutoFit/>
              </a:bodyPr>
              <a:lstStyle>
                <a:defPPr>
                  <a:defRPr lang="en-GB"/>
                </a:defPPr>
                <a:lvl1pPr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1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1pPr>
                <a:lvl2pPr marL="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1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2pPr>
                <a:lvl3pPr marL="6858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1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3pPr>
                <a:lvl4pPr marL="10287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1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4pPr>
                <a:lvl5pPr marL="1371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628C"/>
                  </a:buClr>
                  <a:buFont typeface="Arial" panose="020B0604020202020204" pitchFamily="34" charset="0"/>
                  <a:buChar char="●"/>
                  <a:defRPr sz="21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21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21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21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21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9pPr>
              </a:lstStyle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350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srgbClr val="58585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13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585858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9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6969A32C-08D7-19D0-E857-8AF4EE97FE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0572" y="3087166"/>
                <a:ext cx="685013" cy="300082"/>
              </a:xfrm>
              <a:prstGeom prst="rect">
                <a:avLst/>
              </a:prstGeom>
              <a:blipFill>
                <a:blip r:embed="rId5"/>
                <a:stretch>
                  <a:fillRect b="-15385"/>
                </a:stretch>
              </a:blipFill>
              <a:ln>
                <a:solidFill>
                  <a:srgbClr val="FFFFFF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19FD938D-B578-E994-5412-1D3BDFD85EE4}"/>
              </a:ext>
            </a:extLst>
          </p:cNvPr>
          <p:cNvCxnSpPr>
            <a:cxnSpLocks/>
          </p:cNvCxnSpPr>
          <p:nvPr/>
        </p:nvCxnSpPr>
        <p:spPr>
          <a:xfrm>
            <a:off x="6294121" y="3462514"/>
            <a:ext cx="0" cy="341836"/>
          </a:xfrm>
          <a:prstGeom prst="straightConnector1">
            <a:avLst/>
          </a:prstGeom>
          <a:noFill/>
          <a:ln w="57150" cap="flat" cmpd="sng" algn="ctr">
            <a:solidFill>
              <a:srgbClr val="0070C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B4F1DCD4-328A-51AC-1F72-5A14C3D430C9}"/>
              </a:ext>
            </a:extLst>
          </p:cNvPr>
          <p:cNvCxnSpPr>
            <a:cxnSpLocks/>
          </p:cNvCxnSpPr>
          <p:nvPr/>
        </p:nvCxnSpPr>
        <p:spPr>
          <a:xfrm>
            <a:off x="6582494" y="3804350"/>
            <a:ext cx="431397" cy="495552"/>
          </a:xfrm>
          <a:prstGeom prst="line">
            <a:avLst/>
          </a:prstGeom>
          <a:noFill/>
          <a:ln w="38100" cap="flat" cmpd="sng" algn="ctr">
            <a:solidFill>
              <a:srgbClr val="585858"/>
            </a:solidFill>
            <a:prstDash val="solid"/>
            <a:miter lim="800000"/>
          </a:ln>
          <a:effectLst/>
        </p:spPr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B1FC8BC6-CAE5-E92E-D5D1-18C2C925D400}"/>
              </a:ext>
            </a:extLst>
          </p:cNvPr>
          <p:cNvCxnSpPr>
            <a:cxnSpLocks/>
          </p:cNvCxnSpPr>
          <p:nvPr/>
        </p:nvCxnSpPr>
        <p:spPr>
          <a:xfrm>
            <a:off x="6806774" y="3462514"/>
            <a:ext cx="0" cy="341836"/>
          </a:xfrm>
          <a:prstGeom prst="straightConnector1">
            <a:avLst/>
          </a:prstGeom>
          <a:noFill/>
          <a:ln w="57150" cap="flat" cmpd="sng" algn="ctr">
            <a:solidFill>
              <a:srgbClr val="0070C0"/>
            </a:solidFill>
            <a:prstDash val="solid"/>
            <a:miter lim="800000"/>
            <a:tailEnd type="triangle"/>
          </a:ln>
          <a:effectLst/>
        </p:spPr>
      </p:cxnSp>
      <p:pic>
        <p:nvPicPr>
          <p:cNvPr id="28" name="Picture 27" descr="A picture containing text&#10;&#10;Description automatically generated">
            <a:extLst>
              <a:ext uri="{FF2B5EF4-FFF2-40B4-BE49-F238E27FC236}">
                <a16:creationId xmlns:a16="http://schemas.microsoft.com/office/drawing/2014/main" id="{FADF9BA5-C7AC-56B7-E12C-7467627A54E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725"/>
          <a:stretch/>
        </p:blipFill>
        <p:spPr>
          <a:xfrm>
            <a:off x="8193246" y="370840"/>
            <a:ext cx="678402" cy="849875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A820D6AA-A406-A0EE-6512-723F6F04A0BE}"/>
              </a:ext>
            </a:extLst>
          </p:cNvPr>
          <p:cNvSpPr txBox="1"/>
          <p:nvPr/>
        </p:nvSpPr>
        <p:spPr>
          <a:xfrm>
            <a:off x="266553" y="136918"/>
            <a:ext cx="3983064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Activity 2 - NCETM </a:t>
            </a:r>
            <a:r>
              <a:rPr lang="en-US" dirty="0" err="1"/>
              <a:t>Maths</a:t>
            </a:r>
            <a:r>
              <a:rPr lang="en-US" dirty="0"/>
              <a:t> Mastery Meeting</a:t>
            </a:r>
          </a:p>
        </p:txBody>
      </p:sp>
    </p:spTree>
    <p:extLst>
      <p:ext uri="{BB962C8B-B14F-4D97-AF65-F5344CB8AC3E}">
        <p14:creationId xmlns:p14="http://schemas.microsoft.com/office/powerpoint/2010/main" val="1837659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43029FE-E6DD-E73A-95B7-647DC7B66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1575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257175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1575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51435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1575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771525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1575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1575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285875" algn="l" defTabSz="514350" rtl="0" eaLnBrk="1" latinLnBrk="0" hangingPunct="1">
              <a:defRPr sz="1575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1543050" algn="l" defTabSz="514350" rtl="0" eaLnBrk="1" latinLnBrk="0" hangingPunct="1">
              <a:defRPr sz="1575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1800225" algn="l" defTabSz="514350" rtl="0" eaLnBrk="1" latinLnBrk="0" hangingPunct="1">
              <a:defRPr sz="1575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057400" algn="l" defTabSz="514350" rtl="0" eaLnBrk="1" latinLnBrk="0" hangingPunct="1">
              <a:defRPr sz="1575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fld id="{4DB3256F-83C8-4422-BB4B-79DB90083B87}" type="slidenum">
              <a:rPr lang="en-GB" altLang="en-US" smtClean="0"/>
              <a:pPr/>
              <a:t>15</a:t>
            </a:fld>
            <a:endParaRPr lang="en-GB" alt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3719BB5-E42C-2D75-A736-691DCDE04E46}"/>
              </a:ext>
            </a:extLst>
          </p:cNvPr>
          <p:cNvSpPr txBox="1">
            <a:spLocks/>
          </p:cNvSpPr>
          <p:nvPr/>
        </p:nvSpPr>
        <p:spPr>
          <a:xfrm>
            <a:off x="450776" y="322996"/>
            <a:ext cx="8229600" cy="637125"/>
          </a:xfrm>
          <a:prstGeom prst="rect">
            <a:avLst/>
          </a:prstGeom>
        </p:spPr>
        <p:txBody>
          <a:bodyPr vert="horz" lIns="68580" tIns="34290" rIns="68580" bIns="34290" rtlCol="0" anchor="t">
            <a:normAutofit/>
          </a:bodyPr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100" b="0" i="0" u="none" strike="noStrike" kern="1200" cap="none" spc="0" normalizeH="0" baseline="0" noProof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What’s the same? </a:t>
            </a:r>
            <a:endParaRPr kumimoji="0" lang="en-GB" sz="21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  <a:ea typeface="+mj-ea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1D8339DF-BE4D-9B7D-57AA-3C4B8BAD04F6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529694" y="1059583"/>
              <a:ext cx="3488977" cy="3329940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498140">
                      <a:extLst>
                        <a:ext uri="{9D8B030D-6E8A-4147-A177-3AD203B41FA5}">
                          <a16:colId xmlns:a16="http://schemas.microsoft.com/office/drawing/2014/main" val="1264115387"/>
                        </a:ext>
                      </a:extLst>
                    </a:gridCol>
                    <a:gridCol w="304800">
                      <a:extLst>
                        <a:ext uri="{9D8B030D-6E8A-4147-A177-3AD203B41FA5}">
                          <a16:colId xmlns:a16="http://schemas.microsoft.com/office/drawing/2014/main" val="3712511231"/>
                        </a:ext>
                      </a:extLst>
                    </a:gridCol>
                    <a:gridCol w="321585">
                      <a:extLst>
                        <a:ext uri="{9D8B030D-6E8A-4147-A177-3AD203B41FA5}">
                          <a16:colId xmlns:a16="http://schemas.microsoft.com/office/drawing/2014/main" val="3627003126"/>
                        </a:ext>
                      </a:extLst>
                    </a:gridCol>
                    <a:gridCol w="425086">
                      <a:extLst>
                        <a:ext uri="{9D8B030D-6E8A-4147-A177-3AD203B41FA5}">
                          <a16:colId xmlns:a16="http://schemas.microsoft.com/office/drawing/2014/main" val="3845818122"/>
                        </a:ext>
                      </a:extLst>
                    </a:gridCol>
                    <a:gridCol w="443058">
                      <a:extLst>
                        <a:ext uri="{9D8B030D-6E8A-4147-A177-3AD203B41FA5}">
                          <a16:colId xmlns:a16="http://schemas.microsoft.com/office/drawing/2014/main" val="2753562987"/>
                        </a:ext>
                      </a:extLst>
                    </a:gridCol>
                    <a:gridCol w="341199">
                      <a:extLst>
                        <a:ext uri="{9D8B030D-6E8A-4147-A177-3AD203B41FA5}">
                          <a16:colId xmlns:a16="http://schemas.microsoft.com/office/drawing/2014/main" val="1397942029"/>
                        </a:ext>
                      </a:extLst>
                    </a:gridCol>
                    <a:gridCol w="509969">
                      <a:extLst>
                        <a:ext uri="{9D8B030D-6E8A-4147-A177-3AD203B41FA5}">
                          <a16:colId xmlns:a16="http://schemas.microsoft.com/office/drawing/2014/main" val="4204363833"/>
                        </a:ext>
                      </a:extLst>
                    </a:gridCol>
                    <a:gridCol w="275665">
                      <a:extLst>
                        <a:ext uri="{9D8B030D-6E8A-4147-A177-3AD203B41FA5}">
                          <a16:colId xmlns:a16="http://schemas.microsoft.com/office/drawing/2014/main" val="616579626"/>
                        </a:ext>
                      </a:extLst>
                    </a:gridCol>
                    <a:gridCol w="369475">
                      <a:extLst>
                        <a:ext uri="{9D8B030D-6E8A-4147-A177-3AD203B41FA5}">
                          <a16:colId xmlns:a16="http://schemas.microsoft.com/office/drawing/2014/main" val="216464339"/>
                        </a:ext>
                      </a:extLst>
                    </a:gridCol>
                  </a:tblGrid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3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dirty="0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 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3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10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3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5611513"/>
                      </a:ext>
                    </a:extLst>
                  </a:tr>
                  <a:tr h="13716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79500962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4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dirty="0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 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4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10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4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32789970"/>
                      </a:ext>
                    </a:extLst>
                  </a:tr>
                  <a:tr h="13716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2139690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5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dirty="0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5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10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5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883852803"/>
                      </a:ext>
                    </a:extLst>
                  </a:tr>
                  <a:tr h="13716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00186327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6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dirty="0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6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10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6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06703589"/>
                      </a:ext>
                    </a:extLst>
                  </a:tr>
                  <a:tr h="13716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15930333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7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dirty="0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7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10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7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60035625"/>
                      </a:ext>
                    </a:extLst>
                  </a:tr>
                  <a:tr h="13716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17641081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8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dirty="0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8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10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8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6424403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1D8339DF-BE4D-9B7D-57AA-3C4B8BAD04F6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529694" y="1059583"/>
              <a:ext cx="3488977" cy="3329940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498140">
                      <a:extLst>
                        <a:ext uri="{9D8B030D-6E8A-4147-A177-3AD203B41FA5}">
                          <a16:colId xmlns:a16="http://schemas.microsoft.com/office/drawing/2014/main" val="1264115387"/>
                        </a:ext>
                      </a:extLst>
                    </a:gridCol>
                    <a:gridCol w="304800">
                      <a:extLst>
                        <a:ext uri="{9D8B030D-6E8A-4147-A177-3AD203B41FA5}">
                          <a16:colId xmlns:a16="http://schemas.microsoft.com/office/drawing/2014/main" val="3712511231"/>
                        </a:ext>
                      </a:extLst>
                    </a:gridCol>
                    <a:gridCol w="321585">
                      <a:extLst>
                        <a:ext uri="{9D8B030D-6E8A-4147-A177-3AD203B41FA5}">
                          <a16:colId xmlns:a16="http://schemas.microsoft.com/office/drawing/2014/main" val="3627003126"/>
                        </a:ext>
                      </a:extLst>
                    </a:gridCol>
                    <a:gridCol w="425086">
                      <a:extLst>
                        <a:ext uri="{9D8B030D-6E8A-4147-A177-3AD203B41FA5}">
                          <a16:colId xmlns:a16="http://schemas.microsoft.com/office/drawing/2014/main" val="3845818122"/>
                        </a:ext>
                      </a:extLst>
                    </a:gridCol>
                    <a:gridCol w="443058">
                      <a:extLst>
                        <a:ext uri="{9D8B030D-6E8A-4147-A177-3AD203B41FA5}">
                          <a16:colId xmlns:a16="http://schemas.microsoft.com/office/drawing/2014/main" val="2753562987"/>
                        </a:ext>
                      </a:extLst>
                    </a:gridCol>
                    <a:gridCol w="341199">
                      <a:extLst>
                        <a:ext uri="{9D8B030D-6E8A-4147-A177-3AD203B41FA5}">
                          <a16:colId xmlns:a16="http://schemas.microsoft.com/office/drawing/2014/main" val="1397942029"/>
                        </a:ext>
                      </a:extLst>
                    </a:gridCol>
                    <a:gridCol w="509969">
                      <a:extLst>
                        <a:ext uri="{9D8B030D-6E8A-4147-A177-3AD203B41FA5}">
                          <a16:colId xmlns:a16="http://schemas.microsoft.com/office/drawing/2014/main" val="4204363833"/>
                        </a:ext>
                      </a:extLst>
                    </a:gridCol>
                    <a:gridCol w="275665">
                      <a:extLst>
                        <a:ext uri="{9D8B030D-6E8A-4147-A177-3AD203B41FA5}">
                          <a16:colId xmlns:a16="http://schemas.microsoft.com/office/drawing/2014/main" val="616579626"/>
                        </a:ext>
                      </a:extLst>
                    </a:gridCol>
                    <a:gridCol w="369475">
                      <a:extLst>
                        <a:ext uri="{9D8B030D-6E8A-4147-A177-3AD203B41FA5}">
                          <a16:colId xmlns:a16="http://schemas.microsoft.com/office/drawing/2014/main" val="216464339"/>
                        </a:ext>
                      </a:extLst>
                    </a:gridCol>
                  </a:tblGrid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3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64000" t="-12676" r="-884000" b="-705634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 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3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585714" t="-12676" r="-339286" b="-705634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10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40000" t="-12676" r="-135556" b="-705634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3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5611513"/>
                      </a:ext>
                    </a:extLst>
                  </a:tr>
                  <a:tr h="14478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79500962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4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64000" t="-144444" r="-884000" b="-562500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 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4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585714" t="-144444" r="-339286" b="-562500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10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40000" t="-144444" r="-135556" b="-562500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4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32789970"/>
                      </a:ext>
                    </a:extLst>
                  </a:tr>
                  <a:tr h="14478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2139690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5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64000" t="-281690" r="-884000" b="-436620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5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585714" t="-281690" r="-339286" b="-436620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10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40000" t="-281690" r="-135556" b="-436620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5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883852803"/>
                      </a:ext>
                    </a:extLst>
                  </a:tr>
                  <a:tr h="14478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00186327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6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64000" t="-415493" r="-884000" b="-302817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6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585714" t="-415493" r="-339286" b="-302817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10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40000" t="-415493" r="-135556" b="-302817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6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06703589"/>
                      </a:ext>
                    </a:extLst>
                  </a:tr>
                  <a:tr h="14478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15930333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7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64000" t="-541667" r="-884000" b="-165278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7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585714" t="-541667" r="-339286" b="-165278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10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40000" t="-541667" r="-135556" b="-165278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7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60035625"/>
                      </a:ext>
                    </a:extLst>
                  </a:tr>
                  <a:tr h="14478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17641081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8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64000" t="-684507" r="-884000" b="-33803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8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585714" t="-684507" r="-339286" b="-33803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10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40000" t="-684507" r="-135556" b="-33803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8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64244034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3">
                <a:extLst>
                  <a:ext uri="{FF2B5EF4-FFF2-40B4-BE49-F238E27FC236}">
                    <a16:creationId xmlns:a16="http://schemas.microsoft.com/office/drawing/2014/main" id="{1CE740E4-412F-8820-2C55-56F6B3547EAF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5235996" y="1059583"/>
              <a:ext cx="3601558" cy="3329940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498140">
                      <a:extLst>
                        <a:ext uri="{9D8B030D-6E8A-4147-A177-3AD203B41FA5}">
                          <a16:colId xmlns:a16="http://schemas.microsoft.com/office/drawing/2014/main" val="1264115387"/>
                        </a:ext>
                      </a:extLst>
                    </a:gridCol>
                    <a:gridCol w="304800">
                      <a:extLst>
                        <a:ext uri="{9D8B030D-6E8A-4147-A177-3AD203B41FA5}">
                          <a16:colId xmlns:a16="http://schemas.microsoft.com/office/drawing/2014/main" val="3712511231"/>
                        </a:ext>
                      </a:extLst>
                    </a:gridCol>
                    <a:gridCol w="321585">
                      <a:extLst>
                        <a:ext uri="{9D8B030D-6E8A-4147-A177-3AD203B41FA5}">
                          <a16:colId xmlns:a16="http://schemas.microsoft.com/office/drawing/2014/main" val="3627003126"/>
                        </a:ext>
                      </a:extLst>
                    </a:gridCol>
                    <a:gridCol w="425086">
                      <a:extLst>
                        <a:ext uri="{9D8B030D-6E8A-4147-A177-3AD203B41FA5}">
                          <a16:colId xmlns:a16="http://schemas.microsoft.com/office/drawing/2014/main" val="3845818122"/>
                        </a:ext>
                      </a:extLst>
                    </a:gridCol>
                    <a:gridCol w="611075">
                      <a:extLst>
                        <a:ext uri="{9D8B030D-6E8A-4147-A177-3AD203B41FA5}">
                          <a16:colId xmlns:a16="http://schemas.microsoft.com/office/drawing/2014/main" val="2753562987"/>
                        </a:ext>
                      </a:extLst>
                    </a:gridCol>
                    <a:gridCol w="235527">
                      <a:extLst>
                        <a:ext uri="{9D8B030D-6E8A-4147-A177-3AD203B41FA5}">
                          <a16:colId xmlns:a16="http://schemas.microsoft.com/office/drawing/2014/main" val="1397942029"/>
                        </a:ext>
                      </a:extLst>
                    </a:gridCol>
                    <a:gridCol w="450273">
                      <a:extLst>
                        <a:ext uri="{9D8B030D-6E8A-4147-A177-3AD203B41FA5}">
                          <a16:colId xmlns:a16="http://schemas.microsoft.com/office/drawing/2014/main" val="4204363833"/>
                        </a:ext>
                      </a:extLst>
                    </a:gridCol>
                    <a:gridCol w="387927">
                      <a:extLst>
                        <a:ext uri="{9D8B030D-6E8A-4147-A177-3AD203B41FA5}">
                          <a16:colId xmlns:a16="http://schemas.microsoft.com/office/drawing/2014/main" val="616579626"/>
                        </a:ext>
                      </a:extLst>
                    </a:gridCol>
                    <a:gridCol w="367145">
                      <a:extLst>
                        <a:ext uri="{9D8B030D-6E8A-4147-A177-3AD203B41FA5}">
                          <a16:colId xmlns:a16="http://schemas.microsoft.com/office/drawing/2014/main" val="216464339"/>
                        </a:ext>
                      </a:extLst>
                    </a:gridCol>
                  </a:tblGrid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3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dirty="0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 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30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3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5611513"/>
                      </a:ext>
                    </a:extLst>
                  </a:tr>
                  <a:tr h="13716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79500962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4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dirty="0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 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40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4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32789970"/>
                      </a:ext>
                    </a:extLst>
                  </a:tr>
                  <a:tr h="13716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2139690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5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dirty="0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50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5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883852803"/>
                      </a:ext>
                    </a:extLst>
                  </a:tr>
                  <a:tr h="13716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00186327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6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dirty="0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60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6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06703589"/>
                      </a:ext>
                    </a:extLst>
                  </a:tr>
                  <a:tr h="13716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15930333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7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dirty="0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70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7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60035625"/>
                      </a:ext>
                    </a:extLst>
                  </a:tr>
                  <a:tr h="13716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17641081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8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dirty="0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80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solidFill>
                                      <a:srgbClr val="595959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8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6424403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3">
                <a:extLst>
                  <a:ext uri="{FF2B5EF4-FFF2-40B4-BE49-F238E27FC236}">
                    <a16:creationId xmlns:a16="http://schemas.microsoft.com/office/drawing/2014/main" id="{1CE740E4-412F-8820-2C55-56F6B3547EAF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5235996" y="1059583"/>
              <a:ext cx="3601558" cy="3329940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498140">
                      <a:extLst>
                        <a:ext uri="{9D8B030D-6E8A-4147-A177-3AD203B41FA5}">
                          <a16:colId xmlns:a16="http://schemas.microsoft.com/office/drawing/2014/main" val="1264115387"/>
                        </a:ext>
                      </a:extLst>
                    </a:gridCol>
                    <a:gridCol w="304800">
                      <a:extLst>
                        <a:ext uri="{9D8B030D-6E8A-4147-A177-3AD203B41FA5}">
                          <a16:colId xmlns:a16="http://schemas.microsoft.com/office/drawing/2014/main" val="3712511231"/>
                        </a:ext>
                      </a:extLst>
                    </a:gridCol>
                    <a:gridCol w="321585">
                      <a:extLst>
                        <a:ext uri="{9D8B030D-6E8A-4147-A177-3AD203B41FA5}">
                          <a16:colId xmlns:a16="http://schemas.microsoft.com/office/drawing/2014/main" val="3627003126"/>
                        </a:ext>
                      </a:extLst>
                    </a:gridCol>
                    <a:gridCol w="425086">
                      <a:extLst>
                        <a:ext uri="{9D8B030D-6E8A-4147-A177-3AD203B41FA5}">
                          <a16:colId xmlns:a16="http://schemas.microsoft.com/office/drawing/2014/main" val="3845818122"/>
                        </a:ext>
                      </a:extLst>
                    </a:gridCol>
                    <a:gridCol w="611075">
                      <a:extLst>
                        <a:ext uri="{9D8B030D-6E8A-4147-A177-3AD203B41FA5}">
                          <a16:colId xmlns:a16="http://schemas.microsoft.com/office/drawing/2014/main" val="2753562987"/>
                        </a:ext>
                      </a:extLst>
                    </a:gridCol>
                    <a:gridCol w="235527">
                      <a:extLst>
                        <a:ext uri="{9D8B030D-6E8A-4147-A177-3AD203B41FA5}">
                          <a16:colId xmlns:a16="http://schemas.microsoft.com/office/drawing/2014/main" val="1397942029"/>
                        </a:ext>
                      </a:extLst>
                    </a:gridCol>
                    <a:gridCol w="450273">
                      <a:extLst>
                        <a:ext uri="{9D8B030D-6E8A-4147-A177-3AD203B41FA5}">
                          <a16:colId xmlns:a16="http://schemas.microsoft.com/office/drawing/2014/main" val="4204363833"/>
                        </a:ext>
                      </a:extLst>
                    </a:gridCol>
                    <a:gridCol w="387927">
                      <a:extLst>
                        <a:ext uri="{9D8B030D-6E8A-4147-A177-3AD203B41FA5}">
                          <a16:colId xmlns:a16="http://schemas.microsoft.com/office/drawing/2014/main" val="616579626"/>
                        </a:ext>
                      </a:extLst>
                    </a:gridCol>
                    <a:gridCol w="367145">
                      <a:extLst>
                        <a:ext uri="{9D8B030D-6E8A-4147-A177-3AD203B41FA5}">
                          <a16:colId xmlns:a16="http://schemas.microsoft.com/office/drawing/2014/main" val="216464339"/>
                        </a:ext>
                      </a:extLst>
                    </a:gridCol>
                  </a:tblGrid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3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64000" t="-12676" r="-920000" b="-705634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 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30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910256" t="-12676" r="-507692" b="-705634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3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b="1" kern="1200">
                              <a:solidFill>
                                <a:schemeClr val="lt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5611513"/>
                      </a:ext>
                    </a:extLst>
                  </a:tr>
                  <a:tr h="14478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79500962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4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64000" t="-144444" r="-920000" b="-562500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 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40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910256" t="-144444" r="-507692" b="-562500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4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32789970"/>
                      </a:ext>
                    </a:extLst>
                  </a:tr>
                  <a:tr h="14478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2139690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5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64000" t="-281690" r="-920000" b="-436620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50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910256" t="-281690" r="-507692" b="-436620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5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883852803"/>
                      </a:ext>
                    </a:extLst>
                  </a:tr>
                  <a:tr h="14478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00186327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6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64000" t="-415493" r="-920000" b="-302817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60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910256" t="-415493" r="-507692" b="-302817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6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06703589"/>
                      </a:ext>
                    </a:extLst>
                  </a:tr>
                  <a:tr h="14478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15930333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7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64000" t="-541667" r="-920000" b="-165278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70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910256" t="-541667" r="-507692" b="-165278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7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60035625"/>
                      </a:ext>
                    </a:extLst>
                  </a:tr>
                  <a:tr h="14478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5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17641081"/>
                      </a:ext>
                    </a:extLst>
                  </a:tr>
                  <a:tr h="43434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8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64000" t="-684507" r="-920000" b="-33803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9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=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595959"/>
                              </a:solidFill>
                              <a:latin typeface="Century Gothic" panose="020B0502020202020204" pitchFamily="34" charset="0"/>
                            </a:rPr>
                            <a:t>80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910256" t="-684507" r="-507692" b="-33803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400" b="0" dirty="0">
                              <a:solidFill>
                                <a:srgbClr val="FF0000"/>
                              </a:solidFill>
                              <a:latin typeface="Century Gothic" panose="020B0502020202020204" pitchFamily="34" charset="0"/>
                            </a:rPr>
                            <a:t>8</a:t>
                          </a: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dk1"/>
                              </a:solidFill>
                              <a:latin typeface="Arial"/>
                            </a:defRPr>
                          </a:lvl9pPr>
                        </a:lstStyle>
                        <a:p>
                          <a:pPr algn="ctr"/>
                          <a:endParaRPr lang="en-GB" sz="2400" b="0" dirty="0">
                            <a:solidFill>
                              <a:srgbClr val="595959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marL="68580" marR="68580" marT="34290" marB="3429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64244034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Title 1">
            <a:extLst>
              <a:ext uri="{FF2B5EF4-FFF2-40B4-BE49-F238E27FC236}">
                <a16:creationId xmlns:a16="http://schemas.microsoft.com/office/drawing/2014/main" id="{8A869E86-4B15-0AA4-7492-CB89A05BA762}"/>
              </a:ext>
            </a:extLst>
          </p:cNvPr>
          <p:cNvSpPr txBox="1">
            <a:spLocks/>
          </p:cNvSpPr>
          <p:nvPr/>
        </p:nvSpPr>
        <p:spPr>
          <a:xfrm>
            <a:off x="448384" y="322996"/>
            <a:ext cx="6915870" cy="637125"/>
          </a:xfrm>
          <a:prstGeom prst="rect">
            <a:avLst/>
          </a:prstGeom>
        </p:spPr>
        <p:txBody>
          <a:bodyPr vert="horz" lIns="68580" tIns="34290" rIns="68580" bIns="34290" rtlCol="0" anchor="t">
            <a:normAutofit/>
          </a:bodyPr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3429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685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0287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2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1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What’s different?</a:t>
            </a:r>
          </a:p>
        </p:txBody>
      </p:sp>
    </p:spTree>
    <p:extLst>
      <p:ext uri="{BB962C8B-B14F-4D97-AF65-F5344CB8AC3E}">
        <p14:creationId xmlns:p14="http://schemas.microsoft.com/office/powerpoint/2010/main" val="32238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>
          <a:extLst>
            <a:ext uri="{FF2B5EF4-FFF2-40B4-BE49-F238E27FC236}">
              <a16:creationId xmlns:a16="http://schemas.microsoft.com/office/drawing/2014/main" id="{257D8267-DE72-6FA5-EF94-4F2CEFD81F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21">
            <a:extLst>
              <a:ext uri="{FF2B5EF4-FFF2-40B4-BE49-F238E27FC236}">
                <a16:creationId xmlns:a16="http://schemas.microsoft.com/office/drawing/2014/main" id="{CAABB3DB-C9AA-7D86-BA54-B9CBDDBF5297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5261849" y="1488611"/>
            <a:ext cx="3807125" cy="34093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1">
            <a:extLst>
              <a:ext uri="{FF2B5EF4-FFF2-40B4-BE49-F238E27FC236}">
                <a16:creationId xmlns:a16="http://schemas.microsoft.com/office/drawing/2014/main" id="{C5AB3DC5-2CD3-DBE5-4A29-1A7F04958BB2}"/>
              </a:ext>
            </a:extLst>
          </p:cNvPr>
          <p:cNvSpPr txBox="1"/>
          <p:nvPr/>
        </p:nvSpPr>
        <p:spPr>
          <a:xfrm>
            <a:off x="5354211" y="298524"/>
            <a:ext cx="3622401" cy="12310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endParaRPr lang="en-GB" sz="17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r>
              <a:rPr lang="en-GB" sz="1700" dirty="0">
                <a:latin typeface="Comic Sans MS"/>
                <a:ea typeface="Comic Sans MS"/>
                <a:cs typeface="Comic Sans MS"/>
                <a:sym typeface="Comic Sans MS"/>
              </a:rPr>
              <a:t>Year 4 complete these grids with all 12 multiplication tables.                               </a:t>
            </a:r>
            <a:endParaRPr lang="en-US" sz="1700" dirty="0">
              <a:latin typeface="Comic Sans MS"/>
              <a:ea typeface="Comic Sans MS"/>
              <a:cs typeface="Comic Sans M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80D1A6-F95B-3901-84C9-E72AE6DC6B6E}"/>
              </a:ext>
            </a:extLst>
          </p:cNvPr>
          <p:cNvSpPr txBox="1"/>
          <p:nvPr/>
        </p:nvSpPr>
        <p:spPr>
          <a:xfrm>
            <a:off x="24534" y="100716"/>
            <a:ext cx="3779649" cy="11387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700" dirty="0">
                <a:latin typeface="Comic Sans MS"/>
              </a:rPr>
              <a:t>Activity 3 - Fast maths</a:t>
            </a:r>
          </a:p>
          <a:p>
            <a:endParaRPr lang="en-GB" sz="1700" dirty="0">
              <a:latin typeface="Comic Sans MS"/>
            </a:endParaRPr>
          </a:p>
          <a:p>
            <a:r>
              <a:rPr lang="en-GB" sz="1700" dirty="0">
                <a:latin typeface="Comic Sans MS"/>
              </a:rPr>
              <a:t>Year 3 complete these grids each week with set times tables.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72C75A-9BD8-FEDA-5B38-C16E2A1DE5F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740" r="283" b="228"/>
          <a:stretch>
            <a:fillRect/>
          </a:stretch>
        </p:blipFill>
        <p:spPr>
          <a:xfrm>
            <a:off x="286042" y="1142999"/>
            <a:ext cx="3273437" cy="3952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8615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2"/>
          <p:cNvSpPr txBox="1"/>
          <p:nvPr/>
        </p:nvSpPr>
        <p:spPr>
          <a:xfrm>
            <a:off x="223850" y="206200"/>
            <a:ext cx="6983400" cy="738900"/>
          </a:xfrm>
          <a:prstGeom prst="rect">
            <a:avLst/>
          </a:prstGeom>
          <a:solidFill>
            <a:srgbClr val="FFD966"/>
          </a:solidFill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/>
              <a:t>Fast maths </a:t>
            </a:r>
            <a:endParaRPr sz="3600"/>
          </a:p>
        </p:txBody>
      </p:sp>
      <p:pic>
        <p:nvPicPr>
          <p:cNvPr id="113" name="Google Shape;113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6850" y="1243675"/>
            <a:ext cx="5901624" cy="3100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nline Media 3" descr="10 Minute Timer (count-up stopwatch)">
            <a:hlinkClick r:id="" action="ppaction://media"/>
            <a:extLst>
              <a:ext uri="{FF2B5EF4-FFF2-40B4-BE49-F238E27FC236}">
                <a16:creationId xmlns:a16="http://schemas.microsoft.com/office/drawing/2014/main" id="{F7354E30-1A1E-CEF4-8F62-E30F3E174FE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4444409" y="1854200"/>
            <a:ext cx="4114065" cy="23244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F3E6">
            <a:alpha val="38100"/>
          </a:srgbClr>
        </a:solidFill>
        <a:effectLst/>
      </p:bgPr>
    </p:bg>
    <p:spTree>
      <p:nvGrpSpPr>
        <p:cNvPr id="1" name="Shape 97">
          <a:extLst>
            <a:ext uri="{FF2B5EF4-FFF2-40B4-BE49-F238E27FC236}">
              <a16:creationId xmlns:a16="http://schemas.microsoft.com/office/drawing/2014/main" id="{F0CC47F6-F17E-9FA8-2CFE-62B4DDCCF6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0">
            <a:extLst>
              <a:ext uri="{FF2B5EF4-FFF2-40B4-BE49-F238E27FC236}">
                <a16:creationId xmlns:a16="http://schemas.microsoft.com/office/drawing/2014/main" id="{63FA6123-2BAF-B813-2948-221B0302772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1700" y="17607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algn="ctr"/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Brain Breaks</a:t>
            </a:r>
            <a:endParaRPr b="1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9" name="Google Shape;99;p20">
            <a:extLst>
              <a:ext uri="{FF2B5EF4-FFF2-40B4-BE49-F238E27FC236}">
                <a16:creationId xmlns:a16="http://schemas.microsoft.com/office/drawing/2014/main" id="{19526A01-AE2B-7716-9BE1-85069CB8B64F}"/>
              </a:ext>
            </a:extLst>
          </p:cNvPr>
          <p:cNvSpPr txBox="1"/>
          <p:nvPr/>
        </p:nvSpPr>
        <p:spPr>
          <a:xfrm>
            <a:off x="414600" y="896475"/>
            <a:ext cx="8314800" cy="18004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0" algn="l">
              <a:spcBef>
                <a:spcPts val="0"/>
              </a:spcBef>
              <a:spcAft>
                <a:spcPts val="0"/>
              </a:spcAft>
              <a:buNone/>
            </a:pPr>
            <a:endParaRPr lang="en-US" sz="2100" dirty="0">
              <a:latin typeface="Comic Sans MS"/>
              <a:ea typeface="Comic Sans MS"/>
              <a:cs typeface="Comic Sans MS"/>
            </a:endParaRPr>
          </a:p>
          <a:p>
            <a:pPr marL="914400"/>
            <a:endParaRPr lang="en-GB" sz="2100" dirty="0">
              <a:latin typeface="Comic Sans MS"/>
              <a:ea typeface="Comic Sans MS"/>
            </a:endParaRPr>
          </a:p>
          <a:p>
            <a:pPr marL="457200" indent="-361950">
              <a:buSzPts val="2100"/>
              <a:buFont typeface="Comic Sans MS"/>
              <a:buChar char="●"/>
            </a:pPr>
            <a:r>
              <a:rPr lang="en-GB" sz="2100" dirty="0">
                <a:latin typeface="Comic Sans MS"/>
                <a:ea typeface="Comic Sans MS"/>
                <a:cs typeface="Comic Sans MS"/>
                <a:sym typeface="Comic Sans MS"/>
              </a:rPr>
              <a:t>Multiplication brain break – body counting </a:t>
            </a:r>
            <a:endParaRPr lang="en-GB" sz="2100" dirty="0">
              <a:latin typeface="Comic Sans MS"/>
              <a:ea typeface="Comic Sans MS"/>
              <a:cs typeface="Comic Sans MS"/>
            </a:endParaRPr>
          </a:p>
          <a:p>
            <a:pPr marL="457200" indent="-361950">
              <a:buSzPts val="2100"/>
              <a:buFont typeface="Comic Sans MS"/>
              <a:buChar char="●"/>
            </a:pPr>
            <a:endParaRPr lang="en-GB" sz="21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indent="-361950">
              <a:buSzPts val="2100"/>
              <a:buFont typeface="Comic Sans MS"/>
              <a:buChar char="●"/>
            </a:pPr>
            <a:r>
              <a:rPr lang="en-GB" sz="2100" dirty="0">
                <a:latin typeface="Comic Sans MS"/>
                <a:ea typeface="Comic Sans MS"/>
                <a:cs typeface="Comic Sans MS"/>
                <a:sym typeface="Comic Sans MS"/>
              </a:rPr>
              <a:t> </a:t>
            </a:r>
            <a:r>
              <a:rPr lang="en-GB" sz="1800" dirty="0">
                <a:ea typeface="Comic Sans MS"/>
                <a:sym typeface="Comic Sans MS"/>
                <a:hlinkClick r:id="rId3"/>
              </a:rPr>
              <a:t>12 Times Table Song (cover of Treat You Better by Shawn Mendes)</a:t>
            </a:r>
            <a:r>
              <a:rPr lang="en-GB" sz="1800" dirty="0">
                <a:latin typeface="Comic Sans MS"/>
                <a:ea typeface="Comic Sans MS"/>
                <a:sym typeface="Comic Sans MS"/>
              </a:rPr>
              <a:t> </a:t>
            </a:r>
            <a:r>
              <a:rPr lang="en-GB" sz="2100" dirty="0">
                <a:latin typeface="Comic Sans MS"/>
                <a:ea typeface="Comic Sans MS"/>
                <a:cs typeface="Comic Sans MS"/>
                <a:sym typeface="Comic Sans MS"/>
              </a:rPr>
              <a:t> </a:t>
            </a:r>
            <a:endParaRPr sz="2100">
              <a:latin typeface="Comic Sans MS"/>
              <a:ea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350975687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703DB1EF1E96D42B7ADF540FC07BF66" ma:contentTypeVersion="16" ma:contentTypeDescription="Create a new document." ma:contentTypeScope="" ma:versionID="d7f9517080f57e05bf2e8599df4d0093">
  <xsd:schema xmlns:xsd="http://www.w3.org/2001/XMLSchema" xmlns:xs="http://www.w3.org/2001/XMLSchema" xmlns:p="http://schemas.microsoft.com/office/2006/metadata/properties" xmlns:ns2="cf40e26c-030d-48b3-9f09-51f33911c011" xmlns:ns3="938c9f96-adc1-41ae-b979-faed9a2df2ba" targetNamespace="http://schemas.microsoft.com/office/2006/metadata/properties" ma:root="true" ma:fieldsID="c994f870bd8598dccef9d333418aeec3" ns2:_="" ns3:_="">
    <xsd:import namespace="cf40e26c-030d-48b3-9f09-51f33911c011"/>
    <xsd:import namespace="938c9f96-adc1-41ae-b979-faed9a2df2b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MediaLengthInSecond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40e26c-030d-48b3-9f09-51f33911c01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20eb437c-4f52-4b0d-b1ad-782fce0ac85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8c9f96-adc1-41ae-b979-faed9a2df2ba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fa99536e-7a8b-40e2-9a4c-4ae897065e60}" ma:internalName="TaxCatchAll" ma:showField="CatchAllData" ma:web="938c9f96-adc1-41ae-b979-faed9a2df2b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f40e26c-030d-48b3-9f09-51f33911c011">
      <Terms xmlns="http://schemas.microsoft.com/office/infopath/2007/PartnerControls"/>
    </lcf76f155ced4ddcb4097134ff3c332f>
    <TaxCatchAll xmlns="938c9f96-adc1-41ae-b979-faed9a2df2ba" xsi:nil="true"/>
  </documentManagement>
</p:properties>
</file>

<file path=customXml/itemProps1.xml><?xml version="1.0" encoding="utf-8"?>
<ds:datastoreItem xmlns:ds="http://schemas.openxmlformats.org/officeDocument/2006/customXml" ds:itemID="{0254548E-E0BE-47C1-AA63-FD906B9A7E9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B7D19DE-7114-4DD8-B421-163E9BE55D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f40e26c-030d-48b3-9f09-51f33911c011"/>
    <ds:schemaRef ds:uri="938c9f96-adc1-41ae-b979-faed9a2df2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E4D553D-5FC7-473D-BB02-1B64C65E6C44}">
  <ds:schemaRefs>
    <ds:schemaRef ds:uri="http://schemas.microsoft.com/office/2006/metadata/properties"/>
    <ds:schemaRef ds:uri="http://schemas.microsoft.com/office/infopath/2007/PartnerControls"/>
    <ds:schemaRef ds:uri="cf40e26c-030d-48b3-9f09-51f33911c011"/>
    <ds:schemaRef ds:uri="938c9f96-adc1-41ae-b979-faed9a2df2b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738</TotalTime>
  <Words>432</Words>
  <Application>Microsoft Office PowerPoint</Application>
  <PresentationFormat>On-screen Show (16:9)</PresentationFormat>
  <Paragraphs>67</Paragraphs>
  <Slides>18</Slides>
  <Notes>18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Simple Light</vt:lpstr>
      <vt:lpstr>PowerPoint Presentation</vt:lpstr>
      <vt:lpstr>PowerPoint Presentation</vt:lpstr>
      <vt:lpstr>How it works</vt:lpstr>
      <vt:lpstr>PowerPoint Presentation</vt:lpstr>
      <vt:lpstr>PowerPoint Presentation</vt:lpstr>
      <vt:lpstr>Kusama (Y3) Times Tables Rock Stars Heat Maps  Autumn 2025     Spring 2026       </vt:lpstr>
      <vt:lpstr>Matisse (Y4) Times Tables Rock Stars Heat Maps Autumn 2025         Spring 2026          </vt:lpstr>
      <vt:lpstr>Warhol (Year 6) Spring 2026 Heat Map       </vt:lpstr>
      <vt:lpstr>PowerPoint Presentation</vt:lpstr>
      <vt:lpstr>How we teach multiplication tables</vt:lpstr>
      <vt:lpstr>Activities you will see today</vt:lpstr>
      <vt:lpstr>PowerPoint Presentation</vt:lpstr>
      <vt:lpstr>Activity 1</vt:lpstr>
      <vt:lpstr>PowerPoint Presentation</vt:lpstr>
      <vt:lpstr>PowerPoint Presentation</vt:lpstr>
      <vt:lpstr>PowerPoint Presentation</vt:lpstr>
      <vt:lpstr>PowerPoint Presentation</vt:lpstr>
      <vt:lpstr>Brain Breaks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Jeni Sullivan</cp:lastModifiedBy>
  <cp:revision>201</cp:revision>
  <dcterms:modified xsi:type="dcterms:W3CDTF">2026-02-11T17:02:58Z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0x0101002703DB1EF1E96D42B7ADF540FC07BF66</vt:lpwstr>
  </property>
  <property fmtid="{D5CDD505-2E9C-101B-9397-08002B2CF9AE}" pid="3" name="MediaServiceImageTags">
    <vt:lpwstr/>
  </property>
</Properties>
</file>