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17"/>
  </p:notesMasterIdLst>
  <p:sldIdLst>
    <p:sldId id="256" r:id="rId5"/>
    <p:sldId id="257" r:id="rId6"/>
    <p:sldId id="258" r:id="rId7"/>
    <p:sldId id="260" r:id="rId8"/>
    <p:sldId id="269" r:id="rId9"/>
    <p:sldId id="261" r:id="rId10"/>
    <p:sldId id="262" r:id="rId11"/>
    <p:sldId id="266" r:id="rId12"/>
    <p:sldId id="264" r:id="rId13"/>
    <p:sldId id="265" r:id="rId14"/>
    <p:sldId id="267" r:id="rId15"/>
    <p:sldId id="268" r:id="rId16"/>
  </p:sldIdLst>
  <p:sldSz cx="9144000" cy="5143500" type="screen16x9"/>
  <p:notesSz cx="6858000" cy="9144000"/>
  <p:embeddedFontLst>
    <p:embeddedFont>
      <p:font typeface="ABeeZee" panose="020B0604020202020204" charset="0"/>
      <p:regular r:id="rId18"/>
      <p:italic r:id="rId19"/>
    </p:embeddedFont>
    <p:embeddedFont>
      <p:font typeface="Comic Sans MS" panose="030F0702030302020204" pitchFamily="66"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AF1560-DC07-6D9B-90D4-54F15D8575B4}" v="161" dt="2025-03-18T18:14:19.968"/>
    <p1510:client id="{8C878B5A-7116-7F3A-3D0B-94CFC3C05C3A}" v="390" dt="2025-03-18T16:22:17.0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26"/>
  </p:normalViewPr>
  <p:slideViewPr>
    <p:cSldViewPr snapToGrid="0">
      <p:cViewPr varScale="1">
        <p:scale>
          <a:sx n="120" d="100"/>
          <a:sy n="120" d="100"/>
        </p:scale>
        <p:origin x="200" y="48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Intro</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1bc56bc28bb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1bc56bc28bb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Explain this is only the second year it has taken place as delayed due to COVID</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1bc56bc28bb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1bc56bc28bb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TTRS grid shows that anything in green is already being answered within 3-4 seconds. Red means 10+ seconds.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bc56bc28bb_0_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bc56bc28bb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06ac427979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206ac42797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1bc56bc28bb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1bc56bc28bb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a:extLst>
            <a:ext uri="{FF2B5EF4-FFF2-40B4-BE49-F238E27FC236}">
              <a16:creationId xmlns:a16="http://schemas.microsoft.com/office/drawing/2014/main" id="{E1A7ABCE-AA24-4101-44FB-FC64F6F0561A}"/>
            </a:ext>
          </a:extLst>
        </p:cNvPr>
        <p:cNvGrpSpPr/>
        <p:nvPr/>
      </p:nvGrpSpPr>
      <p:grpSpPr>
        <a:xfrm>
          <a:off x="0" y="0"/>
          <a:ext cx="0" cy="0"/>
          <a:chOff x="0" y="0"/>
          <a:chExt cx="0" cy="0"/>
        </a:xfrm>
      </p:grpSpPr>
      <p:sp>
        <p:nvSpPr>
          <p:cNvPr id="95" name="Google Shape;95;g20335bbd2f8_0_0:notes">
            <a:extLst>
              <a:ext uri="{FF2B5EF4-FFF2-40B4-BE49-F238E27FC236}">
                <a16:creationId xmlns:a16="http://schemas.microsoft.com/office/drawing/2014/main" id="{6997CA7C-D774-3EDA-64FF-F4CF394493F0}"/>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20335bbd2f8_0_0:notes">
            <a:extLst>
              <a:ext uri="{FF2B5EF4-FFF2-40B4-BE49-F238E27FC236}">
                <a16:creationId xmlns:a16="http://schemas.microsoft.com/office/drawing/2014/main" id="{DE9B1C46-2D05-3E90-2CDD-E98F988EF98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42255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20335bbd2f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20335bbd2f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20632c1359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20632c1359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a:extLst>
            <a:ext uri="{FF2B5EF4-FFF2-40B4-BE49-F238E27FC236}">
              <a16:creationId xmlns:a16="http://schemas.microsoft.com/office/drawing/2014/main" id="{D15A4CAC-A214-ADFD-2BA9-0CBC97EA6573}"/>
            </a:ext>
          </a:extLst>
        </p:cNvPr>
        <p:cNvGrpSpPr/>
        <p:nvPr/>
      </p:nvGrpSpPr>
      <p:grpSpPr>
        <a:xfrm>
          <a:off x="0" y="0"/>
          <a:ext cx="0" cy="0"/>
          <a:chOff x="0" y="0"/>
          <a:chExt cx="0" cy="0"/>
        </a:xfrm>
      </p:grpSpPr>
      <p:sp>
        <p:nvSpPr>
          <p:cNvPr id="95" name="Google Shape;95;g20335bbd2f8_0_0:notes">
            <a:extLst>
              <a:ext uri="{FF2B5EF4-FFF2-40B4-BE49-F238E27FC236}">
                <a16:creationId xmlns:a16="http://schemas.microsoft.com/office/drawing/2014/main" id="{3EEF3FCB-55A8-F9E3-9F90-8AF8FBECE16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20335bbd2f8_0_0:notes">
            <a:extLst>
              <a:ext uri="{FF2B5EF4-FFF2-40B4-BE49-F238E27FC236}">
                <a16:creationId xmlns:a16="http://schemas.microsoft.com/office/drawing/2014/main" id="{ABEB2309-BB54-8AED-FF87-2A862F07F5F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11121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docs.google.com/document/d/1-FCpBJRfdseiXI3eRQHUO5JTVyRK8Y8JHr-K5FfkILU/edit"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6.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png"/><Relationship Id="rId5" Type="http://schemas.openxmlformats.org/officeDocument/2006/relationships/slideLayout" Target="../slideLayouts/slideLayout3.xml"/><Relationship Id="rId4" Type="http://schemas.openxmlformats.org/officeDocument/2006/relationships/video" Target="../media/media2.mp4"/></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atchkin.com/b7969628d9"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video" Target="https://www.youtube.com/embed/pHvP71rwYAc?feature=oembed" TargetMode="External"/><Relationship Id="rId5" Type="http://schemas.openxmlformats.org/officeDocument/2006/relationships/image" Target="../media/image11.jpe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atchkin.com/b7969628d9"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750800" y="1378325"/>
            <a:ext cx="8023200" cy="1569630"/>
          </a:xfrm>
          <a:prstGeom prst="rect">
            <a:avLst/>
          </a:prstGeom>
          <a:solidFill>
            <a:srgbClr val="11DDC7"/>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4500" dirty="0">
                <a:latin typeface="Comic Sans MS"/>
                <a:ea typeface="Comic Sans MS"/>
                <a:cs typeface="Comic Sans MS"/>
                <a:sym typeface="Comic Sans MS"/>
              </a:rPr>
              <a:t>Multiplication </a:t>
            </a:r>
            <a:endParaRPr sz="4500">
              <a:latin typeface="Comic Sans MS"/>
              <a:ea typeface="Comic Sans MS"/>
              <a:cs typeface="Comic Sans MS"/>
              <a:sym typeface="Comic Sans MS"/>
            </a:endParaRPr>
          </a:p>
          <a:p>
            <a:pPr marL="0" lvl="0" indent="0" algn="ctr" rtl="0">
              <a:spcBef>
                <a:spcPts val="0"/>
              </a:spcBef>
              <a:spcAft>
                <a:spcPts val="0"/>
              </a:spcAft>
              <a:buNone/>
            </a:pPr>
            <a:r>
              <a:rPr lang="en-GB" sz="4500" dirty="0">
                <a:latin typeface="Comic Sans MS"/>
                <a:ea typeface="Comic Sans MS"/>
                <a:cs typeface="Comic Sans MS"/>
                <a:sym typeface="Comic Sans MS"/>
              </a:rPr>
              <a:t>Workshop</a:t>
            </a:r>
            <a:endParaRPr sz="4500" dirty="0">
              <a:latin typeface="Comic Sans MS"/>
              <a:ea typeface="Comic Sans MS"/>
              <a:cs typeface="Comic Sans MS"/>
              <a:sym typeface="Comic Sans MS"/>
            </a:endParaRPr>
          </a:p>
        </p:txBody>
      </p:sp>
      <p:sp>
        <p:nvSpPr>
          <p:cNvPr id="55" name="Google Shape;55;p13"/>
          <p:cNvSpPr txBox="1"/>
          <p:nvPr/>
        </p:nvSpPr>
        <p:spPr>
          <a:xfrm>
            <a:off x="737325" y="3802100"/>
            <a:ext cx="5116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solidFill>
                  <a:schemeClr val="dk1"/>
                </a:solidFill>
                <a:hlinkClick r:id="rId4">
                  <a:extLst>
                    <a:ext uri="{A12FA001-AC4F-418D-AE19-62706E023703}">
                      <ahyp:hlinkClr xmlns:ahyp="http://schemas.microsoft.com/office/drawing/2018/hyperlinkcolor" val="tx"/>
                    </a:ext>
                  </a:extLst>
                </a:hlinkClick>
              </a:rPr>
              <a:t>Print</a:t>
            </a:r>
            <a:endParaRPr>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5F3E6">
            <a:alpha val="38100"/>
          </a:srgbClr>
        </a:solidFill>
        <a:effectLst/>
      </p:bgPr>
    </p:bg>
    <p:spTree>
      <p:nvGrpSpPr>
        <p:cNvPr id="1" name="Shape 59"/>
        <p:cNvGrpSpPr/>
        <p:nvPr/>
      </p:nvGrpSpPr>
      <p:grpSpPr>
        <a:xfrm>
          <a:off x="0" y="0"/>
          <a:ext cx="0" cy="0"/>
          <a:chOff x="0" y="0"/>
          <a:chExt cx="0" cy="0"/>
        </a:xfrm>
      </p:grpSpPr>
      <p:sp>
        <p:nvSpPr>
          <p:cNvPr id="60" name="Google Shape;60;p14"/>
          <p:cNvSpPr txBox="1"/>
          <p:nvPr/>
        </p:nvSpPr>
        <p:spPr>
          <a:xfrm>
            <a:off x="102795" y="116025"/>
            <a:ext cx="8525830" cy="5109061"/>
          </a:xfrm>
          <a:prstGeom prst="rect">
            <a:avLst/>
          </a:prstGeom>
          <a:noFill/>
          <a:ln>
            <a:noFill/>
          </a:ln>
        </p:spPr>
        <p:txBody>
          <a:bodyPr spcFirstLastPara="1" wrap="square" lIns="91425" tIns="91425" rIns="91425" bIns="91425" anchor="t" anchorCtr="0">
            <a:spAutoFit/>
          </a:bodyPr>
          <a:lstStyle/>
          <a:p>
            <a:pPr algn="ctr"/>
            <a:r>
              <a:rPr lang="en-GB" sz="2300" b="1" dirty="0">
                <a:latin typeface="Comic Sans MS"/>
                <a:ea typeface="Comic Sans MS"/>
                <a:cs typeface="Comic Sans MS"/>
                <a:sym typeface="Comic Sans MS"/>
              </a:rPr>
              <a:t>Why does the Multiplication Timetable Check (MTC) take place in Year 4?</a:t>
            </a:r>
            <a:endParaRPr sz="2300" b="1" dirty="0">
              <a:latin typeface="Comic Sans MS"/>
              <a:ea typeface="Comic Sans MS"/>
              <a:cs typeface="Comic Sans MS"/>
              <a:sym typeface="Comic Sans MS"/>
            </a:endParaRPr>
          </a:p>
          <a:p>
            <a:pPr marL="0" lvl="0" indent="0" algn="l" rtl="0">
              <a:spcBef>
                <a:spcPts val="0"/>
              </a:spcBef>
              <a:spcAft>
                <a:spcPts val="0"/>
              </a:spcAft>
              <a:buNone/>
            </a:pPr>
            <a:endParaRPr sz="1100" dirty="0">
              <a:solidFill>
                <a:srgbClr val="0B0C0C"/>
              </a:solidFill>
              <a:highlight>
                <a:srgbClr val="FFFFFF"/>
              </a:highlight>
              <a:latin typeface="Comic Sans MS"/>
              <a:ea typeface="Comic Sans MS"/>
              <a:cs typeface="Comic Sans MS"/>
              <a:sym typeface="Comic Sans MS"/>
            </a:endParaRPr>
          </a:p>
          <a:p>
            <a:pPr marL="457200" lvl="0" indent="-374650" algn="l" rtl="0">
              <a:spcBef>
                <a:spcPts val="0"/>
              </a:spcBef>
              <a:spcAft>
                <a:spcPts val="0"/>
              </a:spcAft>
              <a:buClr>
                <a:srgbClr val="0B0C0C"/>
              </a:buClr>
              <a:buSzPts val="2300"/>
              <a:buFont typeface="Comic Sans MS"/>
              <a:buChar char="●"/>
            </a:pPr>
            <a:r>
              <a:rPr lang="en-GB" sz="2300" dirty="0">
                <a:solidFill>
                  <a:srgbClr val="0B0C0C"/>
                </a:solidFill>
                <a:latin typeface="Comic Sans MS"/>
                <a:ea typeface="Comic Sans MS"/>
                <a:cs typeface="Comic Sans MS"/>
                <a:sym typeface="Comic Sans MS"/>
              </a:rPr>
              <a:t>The check is designed to identify pupils who are not yet able to fluently recall their multiplication facts, so that </a:t>
            </a:r>
            <a:r>
              <a:rPr lang="en-GB" sz="2300" dirty="0">
                <a:solidFill>
                  <a:schemeClr val="dk1"/>
                </a:solidFill>
                <a:latin typeface="Comic Sans MS"/>
                <a:ea typeface="Comic Sans MS"/>
                <a:cs typeface="Comic Sans MS"/>
                <a:sym typeface="Comic Sans MS"/>
              </a:rPr>
              <a:t>additional support can be provided. </a:t>
            </a:r>
            <a:endParaRPr sz="2300" dirty="0">
              <a:solidFill>
                <a:schemeClr val="dk1"/>
              </a:solidFill>
              <a:latin typeface="Comic Sans MS"/>
              <a:ea typeface="Comic Sans MS"/>
              <a:cs typeface="Comic Sans MS"/>
              <a:sym typeface="Comic Sans MS"/>
            </a:endParaRPr>
          </a:p>
          <a:p>
            <a:pPr marL="457200" lvl="0" indent="0" algn="l" rtl="0">
              <a:spcBef>
                <a:spcPts val="0"/>
              </a:spcBef>
              <a:spcAft>
                <a:spcPts val="0"/>
              </a:spcAft>
              <a:buNone/>
            </a:pPr>
            <a:endParaRPr sz="1100" dirty="0">
              <a:solidFill>
                <a:schemeClr val="dk1"/>
              </a:solidFill>
              <a:latin typeface="Comic Sans MS"/>
              <a:ea typeface="Comic Sans MS"/>
              <a:cs typeface="Comic Sans MS"/>
              <a:sym typeface="Comic Sans MS"/>
            </a:endParaRPr>
          </a:p>
          <a:p>
            <a:pPr marL="457200" lvl="0" indent="-374650" algn="l" rtl="0">
              <a:spcBef>
                <a:spcPts val="0"/>
              </a:spcBef>
              <a:spcAft>
                <a:spcPts val="0"/>
              </a:spcAft>
              <a:buClr>
                <a:schemeClr val="dk1"/>
              </a:buClr>
              <a:buSzPts val="2300"/>
              <a:buFont typeface="Comic Sans MS"/>
              <a:buChar char="●"/>
            </a:pPr>
            <a:r>
              <a:rPr lang="en-GB" sz="2300" dirty="0">
                <a:solidFill>
                  <a:schemeClr val="dk1"/>
                </a:solidFill>
                <a:latin typeface="Comic Sans MS"/>
                <a:ea typeface="Comic Sans MS"/>
                <a:cs typeface="Comic Sans MS"/>
                <a:sym typeface="Comic Sans MS"/>
              </a:rPr>
              <a:t>Became a statutory requirement from the 2024/25 academic year.</a:t>
            </a:r>
            <a:endParaRPr sz="2300" dirty="0">
              <a:solidFill>
                <a:schemeClr val="dk1"/>
              </a:solidFill>
              <a:latin typeface="Comic Sans MS"/>
              <a:ea typeface="Comic Sans MS"/>
              <a:cs typeface="Comic Sans MS"/>
              <a:sym typeface="Comic Sans MS"/>
            </a:endParaRPr>
          </a:p>
          <a:p>
            <a:pPr marL="457200" lvl="0" indent="0" algn="l" rtl="0">
              <a:spcBef>
                <a:spcPts val="0"/>
              </a:spcBef>
              <a:spcAft>
                <a:spcPts val="0"/>
              </a:spcAft>
              <a:buNone/>
            </a:pPr>
            <a:endParaRPr sz="1100" dirty="0">
              <a:solidFill>
                <a:schemeClr val="dk1"/>
              </a:solidFill>
              <a:latin typeface="Comic Sans MS"/>
              <a:ea typeface="Comic Sans MS"/>
              <a:cs typeface="Comic Sans MS"/>
              <a:sym typeface="Comic Sans MS"/>
            </a:endParaRPr>
          </a:p>
          <a:p>
            <a:pPr marL="457200" lvl="0" indent="-374650" algn="l" rtl="0">
              <a:spcBef>
                <a:spcPts val="0"/>
              </a:spcBef>
              <a:spcAft>
                <a:spcPts val="0"/>
              </a:spcAft>
              <a:buClr>
                <a:schemeClr val="dk1"/>
              </a:buClr>
              <a:buSzPts val="2300"/>
              <a:buFont typeface="Comic Sans MS"/>
              <a:buChar char="●"/>
            </a:pPr>
            <a:r>
              <a:rPr lang="en-GB" sz="2300" dirty="0">
                <a:solidFill>
                  <a:schemeClr val="dk1"/>
                </a:solidFill>
                <a:latin typeface="Comic Sans MS"/>
                <a:ea typeface="Comic Sans MS"/>
                <a:cs typeface="Comic Sans MS"/>
                <a:sym typeface="Comic Sans MS"/>
              </a:rPr>
              <a:t>Results are reported to schools as a total score out of 25 for all pupils that took the check.</a:t>
            </a:r>
            <a:endParaRPr sz="2300" dirty="0">
              <a:solidFill>
                <a:schemeClr val="dk1"/>
              </a:solidFill>
              <a:latin typeface="Comic Sans MS"/>
              <a:ea typeface="Comic Sans MS"/>
              <a:cs typeface="Comic Sans MS"/>
              <a:sym typeface="Comic Sans MS"/>
            </a:endParaRPr>
          </a:p>
          <a:p>
            <a:pPr marL="457200" lvl="0" indent="0" algn="l" rtl="0">
              <a:spcBef>
                <a:spcPts val="0"/>
              </a:spcBef>
              <a:spcAft>
                <a:spcPts val="0"/>
              </a:spcAft>
              <a:buNone/>
            </a:pPr>
            <a:endParaRPr sz="1100" dirty="0">
              <a:solidFill>
                <a:schemeClr val="dk1"/>
              </a:solidFill>
              <a:latin typeface="Comic Sans MS"/>
              <a:ea typeface="Comic Sans MS"/>
              <a:cs typeface="Comic Sans MS"/>
              <a:sym typeface="Comic Sans MS"/>
            </a:endParaRPr>
          </a:p>
          <a:p>
            <a:pPr marL="457200" lvl="0" indent="-374650" algn="l" rtl="0">
              <a:spcBef>
                <a:spcPts val="0"/>
              </a:spcBef>
              <a:spcAft>
                <a:spcPts val="0"/>
              </a:spcAft>
              <a:buClr>
                <a:srgbClr val="0B0C0C"/>
              </a:buClr>
              <a:buSzPts val="2300"/>
              <a:buFont typeface="Comic Sans MS"/>
              <a:buChar char="●"/>
            </a:pPr>
            <a:r>
              <a:rPr lang="en-GB" sz="2300" dirty="0">
                <a:solidFill>
                  <a:srgbClr val="0B0C0C"/>
                </a:solidFill>
                <a:latin typeface="Comic Sans MS"/>
                <a:ea typeface="Comic Sans MS"/>
                <a:cs typeface="Comic Sans MS"/>
                <a:sym typeface="Comic Sans MS"/>
              </a:rPr>
              <a:t>There is </a:t>
            </a:r>
            <a:r>
              <a:rPr lang="en-GB" sz="2300" b="1" dirty="0">
                <a:solidFill>
                  <a:srgbClr val="0B0C0C"/>
                </a:solidFill>
                <a:latin typeface="Comic Sans MS"/>
                <a:ea typeface="Comic Sans MS"/>
                <a:cs typeface="Comic Sans MS"/>
                <a:sym typeface="Comic Sans MS"/>
              </a:rPr>
              <a:t>no expected standard </a:t>
            </a:r>
            <a:r>
              <a:rPr lang="en-GB" sz="2300" dirty="0">
                <a:solidFill>
                  <a:srgbClr val="0B0C0C"/>
                </a:solidFill>
                <a:latin typeface="Comic Sans MS"/>
                <a:ea typeface="Comic Sans MS"/>
                <a:cs typeface="Comic Sans MS"/>
                <a:sym typeface="Comic Sans MS"/>
              </a:rPr>
              <a:t>in the multiplication tables check, but higher scores indicate greater proficiency in fluently recalling multiplication tables.</a:t>
            </a:r>
            <a:endParaRPr sz="2300" dirty="0">
              <a:solidFill>
                <a:srgbClr val="0B0C0C"/>
              </a:solidFill>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5F3E6">
            <a:alpha val="38100"/>
          </a:srgbClr>
        </a:solidFill>
        <a:effectLst/>
      </p:bgPr>
    </p:bg>
    <p:spTree>
      <p:nvGrpSpPr>
        <p:cNvPr id="1" name="Shape 64"/>
        <p:cNvGrpSpPr/>
        <p:nvPr/>
      </p:nvGrpSpPr>
      <p:grpSpPr>
        <a:xfrm>
          <a:off x="0" y="0"/>
          <a:ext cx="0" cy="0"/>
          <a:chOff x="0" y="0"/>
          <a:chExt cx="0" cy="0"/>
        </a:xfrm>
      </p:grpSpPr>
      <p:sp>
        <p:nvSpPr>
          <p:cNvPr id="65" name="Google Shape;65;p15"/>
          <p:cNvSpPr txBox="1">
            <a:spLocks noGrp="1"/>
          </p:cNvSpPr>
          <p:nvPr>
            <p:ph type="title"/>
          </p:nvPr>
        </p:nvSpPr>
        <p:spPr>
          <a:xfrm>
            <a:off x="311700" y="0"/>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GB" b="1" dirty="0">
                <a:latin typeface="Comic Sans MS"/>
                <a:ea typeface="Comic Sans MS"/>
                <a:cs typeface="Comic Sans MS"/>
                <a:sym typeface="Comic Sans MS"/>
              </a:rPr>
              <a:t>How it works</a:t>
            </a:r>
            <a:endParaRPr b="1" dirty="0">
              <a:latin typeface="Comic Sans MS"/>
              <a:ea typeface="Comic Sans MS"/>
              <a:cs typeface="Comic Sans MS"/>
              <a:sym typeface="Comic Sans MS"/>
            </a:endParaRPr>
          </a:p>
        </p:txBody>
      </p:sp>
      <p:sp>
        <p:nvSpPr>
          <p:cNvPr id="66" name="Google Shape;66;p15"/>
          <p:cNvSpPr txBox="1">
            <a:spLocks noGrp="1"/>
          </p:cNvSpPr>
          <p:nvPr>
            <p:ph type="body" idx="1"/>
          </p:nvPr>
        </p:nvSpPr>
        <p:spPr>
          <a:xfrm>
            <a:off x="17322" y="572700"/>
            <a:ext cx="9228563" cy="3580800"/>
          </a:xfrm>
          <a:prstGeom prst="rect">
            <a:avLst/>
          </a:prstGeom>
        </p:spPr>
        <p:txBody>
          <a:bodyPr spcFirstLastPara="1" wrap="square" lIns="91425" tIns="91425" rIns="91425" bIns="91425" anchor="t" anchorCtr="0">
            <a:normAutofit fontScale="25000" lnSpcReduction="20000"/>
          </a:bodyPr>
          <a:lstStyle/>
          <a:p>
            <a:pPr marL="457200" lvl="0" indent="-332962" algn="l" rtl="0">
              <a:lnSpc>
                <a:spcPct val="100000"/>
              </a:lnSpc>
              <a:spcBef>
                <a:spcPts val="0"/>
              </a:spcBef>
              <a:spcAft>
                <a:spcPts val="0"/>
              </a:spcAft>
              <a:buClr>
                <a:srgbClr val="0B0C0C"/>
              </a:buClr>
              <a:buSzPct val="100000"/>
              <a:buFont typeface="Comic Sans MS"/>
              <a:buChar char="●"/>
            </a:pPr>
            <a:r>
              <a:rPr lang="en-GB" sz="8000" dirty="0">
                <a:solidFill>
                  <a:srgbClr val="0B0C0C"/>
                </a:solidFill>
                <a:latin typeface="Comic Sans MS"/>
                <a:ea typeface="Comic Sans MS"/>
                <a:cs typeface="Comic Sans MS"/>
                <a:sym typeface="Comic Sans MS"/>
              </a:rPr>
              <a:t>Delivered as an online assessment within a 3-week window in June 2025.</a:t>
            </a:r>
            <a:endParaRPr sz="8000" dirty="0">
              <a:solidFill>
                <a:srgbClr val="0B0C0C"/>
              </a:solidFill>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8000" dirty="0">
              <a:solidFill>
                <a:srgbClr val="0B0C0C"/>
              </a:solidFill>
              <a:latin typeface="Comic Sans MS"/>
              <a:ea typeface="Comic Sans MS"/>
              <a:cs typeface="Comic Sans MS"/>
              <a:sym typeface="Comic Sans MS"/>
            </a:endParaRPr>
          </a:p>
          <a:p>
            <a:pPr marL="457200" lvl="0" indent="-332962" algn="l" rtl="0">
              <a:lnSpc>
                <a:spcPct val="100000"/>
              </a:lnSpc>
              <a:spcBef>
                <a:spcPts val="0"/>
              </a:spcBef>
              <a:spcAft>
                <a:spcPts val="0"/>
              </a:spcAft>
              <a:buClr>
                <a:srgbClr val="0B0C0C"/>
              </a:buClr>
              <a:buSzPct val="100000"/>
              <a:buFont typeface="Comic Sans MS"/>
              <a:buChar char="●"/>
            </a:pPr>
            <a:r>
              <a:rPr lang="en-GB" sz="8000" dirty="0">
                <a:solidFill>
                  <a:srgbClr val="0B0C0C"/>
                </a:solidFill>
                <a:latin typeface="Comic Sans MS"/>
                <a:ea typeface="Comic Sans MS"/>
                <a:cs typeface="Comic Sans MS"/>
                <a:sym typeface="Comic Sans MS"/>
              </a:rPr>
              <a:t>25 questions worth one mark each.</a:t>
            </a:r>
            <a:endParaRPr sz="8000" dirty="0">
              <a:solidFill>
                <a:srgbClr val="0B0C0C"/>
              </a:solidFill>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8000" dirty="0">
              <a:solidFill>
                <a:srgbClr val="0B0C0C"/>
              </a:solidFill>
              <a:latin typeface="Comic Sans MS"/>
              <a:ea typeface="Comic Sans MS"/>
              <a:cs typeface="Comic Sans MS"/>
              <a:sym typeface="Comic Sans MS"/>
            </a:endParaRPr>
          </a:p>
          <a:p>
            <a:pPr marL="457200" lvl="0" indent="-332962" algn="l" rtl="0">
              <a:lnSpc>
                <a:spcPct val="100000"/>
              </a:lnSpc>
              <a:spcBef>
                <a:spcPts val="0"/>
              </a:spcBef>
              <a:spcAft>
                <a:spcPts val="0"/>
              </a:spcAft>
              <a:buClr>
                <a:srgbClr val="0B0C0C"/>
              </a:buClr>
              <a:buSzPct val="100000"/>
              <a:buFont typeface="Comic Sans MS"/>
              <a:buChar char="●"/>
            </a:pPr>
            <a:r>
              <a:rPr lang="en-GB" sz="8000" dirty="0">
                <a:solidFill>
                  <a:srgbClr val="0B0C0C"/>
                </a:solidFill>
                <a:latin typeface="Comic Sans MS"/>
                <a:ea typeface="Comic Sans MS"/>
                <a:cs typeface="Comic Sans MS"/>
                <a:sym typeface="Comic Sans MS"/>
              </a:rPr>
              <a:t>Pupils have 6 seconds to enter a response to the question. This is based on research which deemed 6 seconds enough time to allow pupils to recall and input their responses.  There is then a 3 second pause between each question.</a:t>
            </a:r>
            <a:endParaRPr sz="8000" dirty="0">
              <a:solidFill>
                <a:srgbClr val="0B0C0C"/>
              </a:solidFill>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8000" dirty="0">
              <a:solidFill>
                <a:srgbClr val="0B0C0C"/>
              </a:solidFill>
              <a:latin typeface="Comic Sans MS"/>
              <a:ea typeface="Comic Sans MS"/>
              <a:cs typeface="Comic Sans MS"/>
              <a:sym typeface="Comic Sans MS"/>
            </a:endParaRPr>
          </a:p>
          <a:p>
            <a:pPr marL="457200" lvl="0" indent="-332962" algn="l" rtl="0">
              <a:lnSpc>
                <a:spcPct val="100000"/>
              </a:lnSpc>
              <a:spcBef>
                <a:spcPts val="0"/>
              </a:spcBef>
              <a:spcAft>
                <a:spcPts val="0"/>
              </a:spcAft>
              <a:buClr>
                <a:srgbClr val="0B0C0C"/>
              </a:buClr>
              <a:buSzPct val="100000"/>
              <a:buFont typeface="Comic Sans MS"/>
              <a:buChar char="●"/>
            </a:pPr>
            <a:r>
              <a:rPr lang="en-GB" sz="8000" dirty="0">
                <a:solidFill>
                  <a:srgbClr val="0B0C0C"/>
                </a:solidFill>
                <a:latin typeface="Comic Sans MS"/>
                <a:ea typeface="Comic Sans MS"/>
                <a:cs typeface="Comic Sans MS"/>
                <a:sym typeface="Comic Sans MS"/>
              </a:rPr>
              <a:t>Whole assessment takes less than 5 minutes to complete.</a:t>
            </a:r>
            <a:endParaRPr sz="8000" dirty="0">
              <a:solidFill>
                <a:srgbClr val="0B0C0C"/>
              </a:solidFill>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8000" dirty="0">
              <a:solidFill>
                <a:srgbClr val="0B0C0C"/>
              </a:solidFill>
              <a:latin typeface="Comic Sans MS"/>
              <a:ea typeface="Comic Sans MS"/>
              <a:cs typeface="Comic Sans MS"/>
              <a:sym typeface="Comic Sans MS"/>
            </a:endParaRPr>
          </a:p>
          <a:p>
            <a:pPr marL="457200" lvl="0" indent="-332962" algn="l" rtl="0">
              <a:lnSpc>
                <a:spcPct val="100000"/>
              </a:lnSpc>
              <a:spcBef>
                <a:spcPts val="0"/>
              </a:spcBef>
              <a:spcAft>
                <a:spcPts val="0"/>
              </a:spcAft>
              <a:buClr>
                <a:srgbClr val="0B0C0C"/>
              </a:buClr>
              <a:buSzPct val="100000"/>
              <a:buFont typeface="Comic Sans MS"/>
              <a:buChar char="●"/>
            </a:pPr>
            <a:r>
              <a:rPr lang="en-GB" sz="8000" dirty="0">
                <a:solidFill>
                  <a:srgbClr val="0B0C0C"/>
                </a:solidFill>
                <a:latin typeface="Comic Sans MS"/>
                <a:ea typeface="Comic Sans MS"/>
                <a:cs typeface="Comic Sans MS"/>
                <a:sym typeface="Comic Sans MS"/>
              </a:rPr>
              <a:t>Questions are selected from the 121 items that make up the 2 to 12 multiplication tables. </a:t>
            </a:r>
            <a:endParaRPr sz="8000" dirty="0">
              <a:solidFill>
                <a:srgbClr val="0B0C0C"/>
              </a:solidFill>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8000" dirty="0">
              <a:solidFill>
                <a:srgbClr val="0B0C0C"/>
              </a:solidFill>
              <a:latin typeface="Comic Sans MS"/>
              <a:ea typeface="Comic Sans MS"/>
              <a:cs typeface="Comic Sans MS"/>
              <a:sym typeface="Comic Sans MS"/>
            </a:endParaRPr>
          </a:p>
          <a:p>
            <a:pPr marL="457200" lvl="0" indent="-332962" algn="l" rtl="0">
              <a:lnSpc>
                <a:spcPct val="100000"/>
              </a:lnSpc>
              <a:spcBef>
                <a:spcPts val="0"/>
              </a:spcBef>
              <a:spcAft>
                <a:spcPts val="0"/>
              </a:spcAft>
              <a:buClr>
                <a:srgbClr val="0B0C0C"/>
              </a:buClr>
              <a:buSzPct val="100000"/>
              <a:buFont typeface="Comic Sans MS"/>
              <a:buChar char="●"/>
            </a:pPr>
            <a:r>
              <a:rPr lang="en-GB" sz="8000" dirty="0">
                <a:solidFill>
                  <a:srgbClr val="0B0C0C"/>
                </a:solidFill>
                <a:latin typeface="Comic Sans MS"/>
                <a:ea typeface="Comic Sans MS"/>
                <a:cs typeface="Comic Sans MS"/>
                <a:sym typeface="Comic Sans MS"/>
              </a:rPr>
              <a:t>Emphasis on the 6, 7, 8, 9 and 12 multiplication tables.</a:t>
            </a:r>
            <a:endParaRPr sz="8000" dirty="0">
              <a:solidFill>
                <a:srgbClr val="0B0C0C"/>
              </a:solidFill>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8000" dirty="0">
              <a:solidFill>
                <a:srgbClr val="0B0C0C"/>
              </a:solidFill>
              <a:latin typeface="Comic Sans MS"/>
              <a:ea typeface="Comic Sans MS"/>
              <a:cs typeface="Comic Sans MS"/>
              <a:sym typeface="Comic Sans MS"/>
            </a:endParaRPr>
          </a:p>
          <a:p>
            <a:pPr marL="457200" lvl="0" indent="-332962" algn="l" rtl="0">
              <a:lnSpc>
                <a:spcPct val="100000"/>
              </a:lnSpc>
              <a:spcBef>
                <a:spcPts val="0"/>
              </a:spcBef>
              <a:spcAft>
                <a:spcPts val="0"/>
              </a:spcAft>
              <a:buClr>
                <a:srgbClr val="0B0C0C"/>
              </a:buClr>
              <a:buSzPct val="100000"/>
              <a:buFont typeface="Comic Sans MS"/>
              <a:buChar char="●"/>
            </a:pPr>
            <a:r>
              <a:rPr lang="en-GB" sz="8000" dirty="0">
                <a:solidFill>
                  <a:srgbClr val="0B0C0C"/>
                </a:solidFill>
                <a:latin typeface="Comic Sans MS"/>
                <a:ea typeface="Comic Sans MS"/>
                <a:cs typeface="Comic Sans MS"/>
                <a:sym typeface="Comic Sans MS"/>
              </a:rPr>
              <a:t>It does not include division facts. </a:t>
            </a:r>
            <a:endParaRPr sz="8000" dirty="0">
              <a:solidFill>
                <a:srgbClr val="0B0C0C"/>
              </a:solidFill>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2250" dirty="0">
              <a:solidFill>
                <a:srgbClr val="0B0C0C"/>
              </a:solidFill>
              <a:highlight>
                <a:srgbClr val="FFFFFF"/>
              </a:highlight>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2250" dirty="0">
              <a:solidFill>
                <a:srgbClr val="0B0C0C"/>
              </a:solidFill>
              <a:highlight>
                <a:srgbClr val="FFFFFF"/>
              </a:highlight>
              <a:latin typeface="Comic Sans MS"/>
              <a:ea typeface="Comic Sans MS"/>
              <a:cs typeface="Comic Sans MS"/>
              <a:sym typeface="Comic Sans MS"/>
            </a:endParaRPr>
          </a:p>
          <a:p>
            <a:pPr marL="457200" lvl="0" indent="0" algn="l" rtl="0">
              <a:lnSpc>
                <a:spcPct val="100000"/>
              </a:lnSpc>
              <a:spcBef>
                <a:spcPts val="0"/>
              </a:spcBef>
              <a:spcAft>
                <a:spcPts val="0"/>
              </a:spcAft>
              <a:buNone/>
            </a:pPr>
            <a:endParaRPr sz="2250" dirty="0">
              <a:solidFill>
                <a:srgbClr val="0B0C0C"/>
              </a:solidFill>
              <a:highlight>
                <a:srgbClr val="FFFFFF"/>
              </a:highlight>
              <a:latin typeface="Comic Sans MS"/>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311700" y="666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GB" b="1" dirty="0">
                <a:latin typeface="Comic Sans MS"/>
                <a:ea typeface="Comic Sans MS"/>
                <a:cs typeface="Comic Sans MS"/>
                <a:sym typeface="Comic Sans MS"/>
              </a:rPr>
              <a:t>Times Tables Rock Stars Heat Maps</a:t>
            </a:r>
            <a:endParaRPr b="1" dirty="0">
              <a:latin typeface="Comic Sans MS"/>
              <a:ea typeface="Comic Sans MS"/>
              <a:cs typeface="Comic Sans MS"/>
              <a:sym typeface="Comic Sans MS"/>
            </a:endParaRPr>
          </a:p>
          <a:p>
            <a:pPr marL="0" lvl="0" indent="0" algn="l" rtl="0">
              <a:spcBef>
                <a:spcPts val="0"/>
              </a:spcBef>
              <a:spcAft>
                <a:spcPts val="0"/>
              </a:spcAft>
              <a:buNone/>
            </a:pPr>
            <a:r>
              <a:rPr lang="en-GB" b="1" dirty="0">
                <a:latin typeface="Comic Sans MS"/>
                <a:ea typeface="Comic Sans MS"/>
                <a:cs typeface="Comic Sans MS"/>
                <a:sym typeface="Comic Sans MS"/>
              </a:rPr>
              <a:t>     </a:t>
            </a:r>
            <a:endParaRPr lang="en-GB" b="1" dirty="0">
              <a:latin typeface="Comic Sans MS"/>
              <a:ea typeface="Comic Sans MS"/>
              <a:cs typeface="Comic Sans MS"/>
            </a:endParaRPr>
          </a:p>
        </p:txBody>
      </p:sp>
      <p:pic>
        <p:nvPicPr>
          <p:cNvPr id="79" name="Google Shape;79;p17"/>
          <p:cNvPicPr preferRelativeResize="0"/>
          <p:nvPr/>
        </p:nvPicPr>
        <p:blipFill>
          <a:blip r:embed="rId3">
            <a:alphaModFix/>
          </a:blip>
          <a:stretch>
            <a:fillRect/>
          </a:stretch>
        </p:blipFill>
        <p:spPr>
          <a:xfrm>
            <a:off x="70300" y="4192512"/>
            <a:ext cx="9144001" cy="1046375"/>
          </a:xfrm>
          <a:prstGeom prst="rect">
            <a:avLst/>
          </a:prstGeom>
          <a:noFill/>
          <a:ln>
            <a:noFill/>
          </a:ln>
        </p:spPr>
      </p:pic>
      <p:pic>
        <p:nvPicPr>
          <p:cNvPr id="80" name="Google Shape;80;p17"/>
          <p:cNvPicPr preferRelativeResize="0"/>
          <p:nvPr/>
        </p:nvPicPr>
        <p:blipFill>
          <a:blip r:embed="rId4">
            <a:alphaModFix/>
          </a:blip>
          <a:stretch>
            <a:fillRect/>
          </a:stretch>
        </p:blipFill>
        <p:spPr>
          <a:xfrm>
            <a:off x="179050" y="896475"/>
            <a:ext cx="4349176" cy="3038876"/>
          </a:xfrm>
          <a:prstGeom prst="rect">
            <a:avLst/>
          </a:prstGeom>
          <a:noFill/>
          <a:ln>
            <a:noFill/>
          </a:ln>
        </p:spPr>
      </p:pic>
      <p:pic>
        <p:nvPicPr>
          <p:cNvPr id="81" name="Google Shape;81;p17"/>
          <p:cNvPicPr preferRelativeResize="0"/>
          <p:nvPr/>
        </p:nvPicPr>
        <p:blipFill>
          <a:blip r:embed="rId5">
            <a:alphaModFix/>
          </a:blip>
          <a:stretch>
            <a:fillRect/>
          </a:stretch>
        </p:blipFill>
        <p:spPr>
          <a:xfrm>
            <a:off x="4404500" y="882400"/>
            <a:ext cx="4560224" cy="303887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95C35-22C1-CC6A-BA2A-FF07B4AE116A}"/>
              </a:ext>
            </a:extLst>
          </p:cNvPr>
          <p:cNvSpPr>
            <a:spLocks noGrp="1"/>
          </p:cNvSpPr>
          <p:nvPr>
            <p:ph type="title"/>
          </p:nvPr>
        </p:nvSpPr>
        <p:spPr/>
        <p:txBody>
          <a:bodyPr>
            <a:normAutofit fontScale="90000"/>
          </a:bodyPr>
          <a:lstStyle/>
          <a:p>
            <a:r>
              <a:rPr lang="en-GB" dirty="0">
                <a:latin typeface="Comic Sans MS"/>
              </a:rPr>
              <a:t>Our Heatmaps from Sep 24 to now.</a:t>
            </a:r>
          </a:p>
        </p:txBody>
      </p:sp>
      <p:sp>
        <p:nvSpPr>
          <p:cNvPr id="3" name="Text Placeholder 2">
            <a:extLst>
              <a:ext uri="{FF2B5EF4-FFF2-40B4-BE49-F238E27FC236}">
                <a16:creationId xmlns:a16="http://schemas.microsoft.com/office/drawing/2014/main" id="{8F9F1361-2787-6238-FE33-15E28069120C}"/>
              </a:ext>
            </a:extLst>
          </p:cNvPr>
          <p:cNvSpPr>
            <a:spLocks noGrp="1"/>
          </p:cNvSpPr>
          <p:nvPr>
            <p:ph type="body" idx="1"/>
          </p:nvPr>
        </p:nvSpPr>
        <p:spPr>
          <a:xfrm>
            <a:off x="311700" y="1409236"/>
            <a:ext cx="8520600" cy="3963051"/>
          </a:xfrm>
        </p:spPr>
        <p:txBody>
          <a:bodyPr>
            <a:normAutofit lnSpcReduction="10000"/>
          </a:bodyPr>
          <a:lstStyle/>
          <a:p>
            <a:endParaRPr lang="en-GB"/>
          </a:p>
          <a:p>
            <a:pPr>
              <a:lnSpc>
                <a:spcPct val="114999"/>
              </a:lnSpc>
            </a:pPr>
            <a:endParaRPr lang="en-GB" dirty="0"/>
          </a:p>
          <a:p>
            <a:pPr>
              <a:lnSpc>
                <a:spcPct val="114999"/>
              </a:lnSpc>
            </a:pPr>
            <a:endParaRPr lang="en-GB" dirty="0"/>
          </a:p>
          <a:p>
            <a:pPr>
              <a:lnSpc>
                <a:spcPct val="114999"/>
              </a:lnSpc>
            </a:pPr>
            <a:endParaRPr lang="en-GB" dirty="0"/>
          </a:p>
          <a:p>
            <a:pPr>
              <a:lnSpc>
                <a:spcPct val="114999"/>
              </a:lnSpc>
            </a:pPr>
            <a:endParaRPr lang="en-GB" dirty="0"/>
          </a:p>
          <a:p>
            <a:pPr>
              <a:lnSpc>
                <a:spcPct val="114999"/>
              </a:lnSpc>
            </a:pPr>
            <a:endParaRPr lang="en-GB" dirty="0"/>
          </a:p>
          <a:p>
            <a:pPr>
              <a:lnSpc>
                <a:spcPct val="114999"/>
              </a:lnSpc>
            </a:pPr>
            <a:endParaRPr lang="en-GB" dirty="0"/>
          </a:p>
          <a:p>
            <a:pPr>
              <a:lnSpc>
                <a:spcPct val="114999"/>
              </a:lnSpc>
            </a:pPr>
            <a:endParaRPr lang="en-GB" dirty="0"/>
          </a:p>
          <a:p>
            <a:pPr marL="114300" indent="0">
              <a:lnSpc>
                <a:spcPct val="114999"/>
              </a:lnSpc>
              <a:buNone/>
            </a:pPr>
            <a:r>
              <a:rPr lang="en-GB" dirty="0">
                <a:latin typeface="Comic Sans MS"/>
              </a:rPr>
              <a:t>By getting our heatmaps as green as possible in Year 3, we can refine and finesse our times tables in Year 4. </a:t>
            </a:r>
          </a:p>
          <a:p>
            <a:pPr marL="114300" indent="0">
              <a:lnSpc>
                <a:spcPct val="114999"/>
              </a:lnSpc>
              <a:buNone/>
            </a:pPr>
            <a:r>
              <a:rPr lang="en-GB" dirty="0">
                <a:latin typeface="Comic Sans MS"/>
              </a:rPr>
              <a:t>Multiplication tables help us in all areas of maths so it's important to get them learnt as early as possible!</a:t>
            </a:r>
          </a:p>
        </p:txBody>
      </p:sp>
      <p:pic>
        <p:nvPicPr>
          <p:cNvPr id="6" name="Recording 2025-03-18 180436">
            <a:hlinkClick r:id="" action="ppaction://media"/>
            <a:extLst>
              <a:ext uri="{FF2B5EF4-FFF2-40B4-BE49-F238E27FC236}">
                <a16:creationId xmlns:a16="http://schemas.microsoft.com/office/drawing/2014/main" id="{B0902D25-E3C7-84FF-1D54-A11A0E5ACF6B}"/>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3521" y="1019590"/>
            <a:ext cx="4415874" cy="2557670"/>
          </a:xfrm>
          <a:prstGeom prst="rect">
            <a:avLst/>
          </a:prstGeom>
        </p:spPr>
      </p:pic>
      <p:pic>
        <p:nvPicPr>
          <p:cNvPr id="8" name="Screen Recording 2025-03-18 180308">
            <a:hlinkClick r:id="" action="ppaction://media"/>
            <a:extLst>
              <a:ext uri="{FF2B5EF4-FFF2-40B4-BE49-F238E27FC236}">
                <a16:creationId xmlns:a16="http://schemas.microsoft.com/office/drawing/2014/main" id="{835E6F0B-A420-4C24-44B4-BB9E0435EBB0}"/>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4426432" y="1019588"/>
            <a:ext cx="4589809" cy="2574236"/>
          </a:xfrm>
          <a:prstGeom prst="rect">
            <a:avLst/>
          </a:prstGeom>
        </p:spPr>
      </p:pic>
    </p:spTree>
    <p:extLst>
      <p:ext uri="{BB962C8B-B14F-4D97-AF65-F5344CB8AC3E}">
        <p14:creationId xmlns:p14="http://schemas.microsoft.com/office/powerpoint/2010/main" val="110350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1" fill="hold" display="0">
                  <p:stCondLst>
                    <p:cond delay="indefinite"/>
                  </p:stCondLst>
                </p:cTn>
                <p:tgtEl>
                  <p:spTgt spid="6"/>
                </p:tgtEl>
              </p:cMediaNode>
            </p:video>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6"/>
                                        </p:tgtEl>
                                      </p:cBhvr>
                                    </p:cmd>
                                  </p:childTnLst>
                                </p:cTn>
                              </p:par>
                            </p:childTnLst>
                          </p:cTn>
                        </p:par>
                      </p:childTnLst>
                    </p:cTn>
                  </p:par>
                </p:childTnLst>
              </p:cTn>
              <p:nextCondLst>
                <p:cond evt="onClick" delay="0">
                  <p:tgtEl>
                    <p:spTgt spid="6"/>
                  </p:tgtEl>
                </p:cond>
              </p:nextCondLst>
            </p:seq>
            <p:video>
              <p:cMediaNode>
                <p:cTn id="17" fill="hold" display="0">
                  <p:stCondLst>
                    <p:cond delay="indefinite"/>
                  </p:stCondLst>
                </p:cTn>
                <p:tgtEl>
                  <p:spTgt spid="8"/>
                </p:tgtEl>
              </p:cMediaNode>
            </p:video>
            <p:seq concurrent="1" nextAc="seek">
              <p:cTn id="18" restart="whenNotActive" fill="hold" evtFilter="cancelBubble" nodeType="interactiveSeq">
                <p:stCondLst>
                  <p:cond evt="onClick" delay="0">
                    <p:tgtEl>
                      <p:spTgt spid="8"/>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5F3E6">
            <a:alpha val="38100"/>
          </a:srgbClr>
        </a:solidFill>
        <a:effectLst/>
      </p:bgPr>
    </p:bg>
    <p:spTree>
      <p:nvGrpSpPr>
        <p:cNvPr id="1" name="Shape 85"/>
        <p:cNvGrpSpPr/>
        <p:nvPr/>
      </p:nvGrpSpPr>
      <p:grpSpPr>
        <a:xfrm>
          <a:off x="0" y="0"/>
          <a:ext cx="0" cy="0"/>
          <a:chOff x="0" y="0"/>
          <a:chExt cx="0" cy="0"/>
        </a:xfrm>
      </p:grpSpPr>
      <p:pic>
        <p:nvPicPr>
          <p:cNvPr id="86" name="Google Shape;86;p18"/>
          <p:cNvPicPr preferRelativeResize="0"/>
          <p:nvPr/>
        </p:nvPicPr>
        <p:blipFill>
          <a:blip r:embed="rId3">
            <a:alphaModFix/>
          </a:blip>
          <a:stretch>
            <a:fillRect/>
          </a:stretch>
        </p:blipFill>
        <p:spPr>
          <a:xfrm>
            <a:off x="583275" y="-47137"/>
            <a:ext cx="4194750" cy="5237775"/>
          </a:xfrm>
          <a:prstGeom prst="rect">
            <a:avLst/>
          </a:prstGeom>
          <a:noFill/>
          <a:ln>
            <a:noFill/>
          </a:ln>
        </p:spPr>
      </p:pic>
      <p:sp>
        <p:nvSpPr>
          <p:cNvPr id="87" name="Google Shape;87;p18"/>
          <p:cNvSpPr txBox="1"/>
          <p:nvPr/>
        </p:nvSpPr>
        <p:spPr>
          <a:xfrm>
            <a:off x="5076175" y="673225"/>
            <a:ext cx="3864300" cy="3909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200" b="1">
                <a:latin typeface="ABeeZee"/>
                <a:ea typeface="ABeeZee"/>
                <a:cs typeface="ABeeZee"/>
                <a:sym typeface="ABeeZee"/>
              </a:rPr>
              <a:t>Success Criteria: </a:t>
            </a:r>
            <a:endParaRPr sz="2200" b="1">
              <a:latin typeface="ABeeZee"/>
              <a:ea typeface="ABeeZee"/>
              <a:cs typeface="ABeeZee"/>
              <a:sym typeface="ABeeZee"/>
            </a:endParaRPr>
          </a:p>
          <a:p>
            <a:pPr marL="0" lvl="0" indent="0" algn="l" rtl="0">
              <a:spcBef>
                <a:spcPts val="0"/>
              </a:spcBef>
              <a:spcAft>
                <a:spcPts val="0"/>
              </a:spcAft>
              <a:buNone/>
            </a:pPr>
            <a:endParaRPr sz="2200" b="1">
              <a:latin typeface="ABeeZee"/>
              <a:ea typeface="ABeeZee"/>
              <a:cs typeface="ABeeZee"/>
              <a:sym typeface="ABeeZee"/>
            </a:endParaRPr>
          </a:p>
          <a:p>
            <a:pPr marL="457200" lvl="0" indent="-368300" algn="l" rtl="0">
              <a:spcBef>
                <a:spcPts val="0"/>
              </a:spcBef>
              <a:spcAft>
                <a:spcPts val="0"/>
              </a:spcAft>
              <a:buSzPts val="2200"/>
              <a:buFont typeface="ABeeZee"/>
              <a:buChar char="●"/>
            </a:pPr>
            <a:r>
              <a:rPr lang="en-GB" sz="2200" b="1">
                <a:latin typeface="ABeeZee"/>
                <a:ea typeface="ABeeZee"/>
                <a:cs typeface="ABeeZee"/>
                <a:sym typeface="ABeeZee"/>
              </a:rPr>
              <a:t>To reach a minimum Rock Star status of either:</a:t>
            </a:r>
            <a:endParaRPr sz="2200" b="1">
              <a:latin typeface="ABeeZee"/>
              <a:ea typeface="ABeeZee"/>
              <a:cs typeface="ABeeZee"/>
              <a:sym typeface="ABeeZee"/>
            </a:endParaRPr>
          </a:p>
          <a:p>
            <a:pPr marL="0" lvl="0" indent="0" algn="l" rtl="0">
              <a:spcBef>
                <a:spcPts val="0"/>
              </a:spcBef>
              <a:spcAft>
                <a:spcPts val="0"/>
              </a:spcAft>
              <a:buNone/>
            </a:pPr>
            <a:endParaRPr sz="2200" b="1">
              <a:latin typeface="ABeeZee"/>
              <a:ea typeface="ABeeZee"/>
              <a:cs typeface="ABeeZee"/>
              <a:sym typeface="ABeeZee"/>
            </a:endParaRPr>
          </a:p>
          <a:p>
            <a:pPr marL="0" lvl="0" indent="0" algn="l" rtl="0">
              <a:spcBef>
                <a:spcPts val="0"/>
              </a:spcBef>
              <a:spcAft>
                <a:spcPts val="0"/>
              </a:spcAft>
              <a:buNone/>
            </a:pPr>
            <a:r>
              <a:rPr lang="en-GB" sz="2200" b="1">
                <a:latin typeface="ABeeZee"/>
                <a:ea typeface="ABeeZee"/>
                <a:cs typeface="ABeeZee"/>
                <a:sym typeface="ABeeZee"/>
              </a:rPr>
              <a:t>Breakthrough Artist = Under 6 seconds</a:t>
            </a:r>
            <a:endParaRPr sz="2200" b="1">
              <a:latin typeface="ABeeZee"/>
              <a:ea typeface="ABeeZee"/>
              <a:cs typeface="ABeeZee"/>
              <a:sym typeface="ABeeZee"/>
            </a:endParaRPr>
          </a:p>
          <a:p>
            <a:pPr marL="0" lvl="0" indent="0" algn="l" rtl="0">
              <a:spcBef>
                <a:spcPts val="0"/>
              </a:spcBef>
              <a:spcAft>
                <a:spcPts val="0"/>
              </a:spcAft>
              <a:buNone/>
            </a:pPr>
            <a:r>
              <a:rPr lang="en-GB" sz="2200" b="1">
                <a:latin typeface="ABeeZee"/>
                <a:ea typeface="ABeeZee"/>
                <a:cs typeface="ABeeZee"/>
                <a:sym typeface="ABeeZee"/>
              </a:rPr>
              <a:t>          or</a:t>
            </a:r>
            <a:endParaRPr sz="2200" b="1">
              <a:latin typeface="ABeeZee"/>
              <a:ea typeface="ABeeZee"/>
              <a:cs typeface="ABeeZee"/>
              <a:sym typeface="ABeeZee"/>
            </a:endParaRPr>
          </a:p>
          <a:p>
            <a:pPr marL="0" lvl="0" indent="0" algn="l" rtl="0">
              <a:spcBef>
                <a:spcPts val="0"/>
              </a:spcBef>
              <a:spcAft>
                <a:spcPts val="0"/>
              </a:spcAft>
              <a:buNone/>
            </a:pPr>
            <a:r>
              <a:rPr lang="en-GB" sz="2200" b="1">
                <a:latin typeface="ABeeZee"/>
                <a:ea typeface="ABeeZee"/>
                <a:cs typeface="ABeeZee"/>
                <a:sym typeface="ABeeZee"/>
              </a:rPr>
              <a:t>Support Act =</a:t>
            </a:r>
            <a:endParaRPr sz="2200" b="1">
              <a:latin typeface="ABeeZee"/>
              <a:ea typeface="ABeeZee"/>
              <a:cs typeface="ABeeZee"/>
              <a:sym typeface="ABeeZee"/>
            </a:endParaRPr>
          </a:p>
          <a:p>
            <a:pPr marL="0" lvl="0" indent="0" algn="l" rtl="0">
              <a:spcBef>
                <a:spcPts val="0"/>
              </a:spcBef>
              <a:spcAft>
                <a:spcPts val="0"/>
              </a:spcAft>
              <a:buNone/>
            </a:pPr>
            <a:r>
              <a:rPr lang="en-GB" sz="2200" b="1">
                <a:latin typeface="ABeeZee"/>
                <a:ea typeface="ABeeZee"/>
                <a:cs typeface="ABeeZee"/>
                <a:sym typeface="ABeeZee"/>
              </a:rPr>
              <a:t>Under 5 seconds</a:t>
            </a:r>
            <a:endParaRPr sz="2200" b="1">
              <a:latin typeface="ABeeZee"/>
              <a:ea typeface="ABeeZee"/>
              <a:cs typeface="ABeeZee"/>
              <a:sym typeface="ABeeZee"/>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5F3E6">
            <a:alpha val="38100"/>
          </a:srgbClr>
        </a:solidFill>
        <a:effectLst/>
      </p:bgPr>
    </p:bg>
    <p:spTree>
      <p:nvGrpSpPr>
        <p:cNvPr id="1" name="Shape 91"/>
        <p:cNvGrpSpPr/>
        <p:nvPr/>
      </p:nvGrpSpPr>
      <p:grpSpPr>
        <a:xfrm>
          <a:off x="0" y="0"/>
          <a:ext cx="0" cy="0"/>
          <a:chOff x="0" y="0"/>
          <a:chExt cx="0" cy="0"/>
        </a:xfrm>
      </p:grpSpPr>
      <p:sp>
        <p:nvSpPr>
          <p:cNvPr id="92" name="Google Shape;92;p19"/>
          <p:cNvSpPr txBox="1">
            <a:spLocks noGrp="1"/>
          </p:cNvSpPr>
          <p:nvPr>
            <p:ph type="title"/>
          </p:nvPr>
        </p:nvSpPr>
        <p:spPr>
          <a:xfrm>
            <a:off x="311700" y="17607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GB" b="1" dirty="0">
                <a:latin typeface="Comic Sans MS"/>
                <a:ea typeface="Comic Sans MS"/>
                <a:cs typeface="Comic Sans MS"/>
                <a:sym typeface="Comic Sans MS"/>
              </a:rPr>
              <a:t>How we teach multiplication tables</a:t>
            </a:r>
            <a:endParaRPr b="1" dirty="0">
              <a:latin typeface="Comic Sans MS"/>
              <a:ea typeface="Comic Sans MS"/>
              <a:cs typeface="Comic Sans MS"/>
              <a:sym typeface="Comic Sans MS"/>
            </a:endParaRPr>
          </a:p>
        </p:txBody>
      </p:sp>
      <p:sp>
        <p:nvSpPr>
          <p:cNvPr id="93" name="Google Shape;93;p19"/>
          <p:cNvSpPr txBox="1"/>
          <p:nvPr/>
        </p:nvSpPr>
        <p:spPr>
          <a:xfrm>
            <a:off x="414600" y="394072"/>
            <a:ext cx="8314800" cy="4708951"/>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Fast Maths - children should be able to use a multiplication grid first to build accuracy skills before fluency and speed.</a:t>
            </a:r>
            <a:endParaRPr sz="2100" dirty="0">
              <a:latin typeface="Comic Sans MS"/>
              <a:ea typeface="Comic Sans MS"/>
              <a:cs typeface="Comic Sans MS"/>
              <a:sym typeface="Comic Sans MS"/>
            </a:endParaRPr>
          </a:p>
          <a:p>
            <a:pPr marL="457200" lvl="0" indent="0" algn="l" rtl="0">
              <a:spcBef>
                <a:spcPts val="0"/>
              </a:spcBef>
              <a:spcAft>
                <a:spcPts val="0"/>
              </a:spcAft>
              <a:buNone/>
            </a:pPr>
            <a:endParaRPr sz="2100" dirty="0">
              <a:latin typeface="Comic Sans MS"/>
              <a:ea typeface="Comic Sans MS"/>
              <a:cs typeface="Comic Sans MS"/>
              <a:sym typeface="Comic Sans MS"/>
            </a:endParaRPr>
          </a:p>
          <a:p>
            <a:pPr marL="457200" indent="-361950">
              <a:buSzPts val="2100"/>
              <a:buFont typeface="Comic Sans MS"/>
              <a:buChar char="●"/>
            </a:pPr>
            <a:r>
              <a:rPr lang="en-GB" sz="2100" dirty="0">
                <a:latin typeface="Comic Sans MS"/>
                <a:ea typeface="Comic Sans MS"/>
                <a:cs typeface="Comic Sans MS"/>
                <a:sym typeface="Comic Sans MS"/>
              </a:rPr>
              <a:t>Games - multiplication pairs, multiplication bowling, Hit the Button (Top Marks)</a:t>
            </a:r>
            <a:endParaRPr sz="2100" dirty="0">
              <a:latin typeface="Comic Sans MS"/>
              <a:ea typeface="Comic Sans MS"/>
              <a:cs typeface="Comic Sans MS"/>
              <a:sym typeface="Comic Sans MS"/>
            </a:endParaRPr>
          </a:p>
          <a:p>
            <a:pPr marL="457200" lvl="0" indent="0" algn="l" rtl="0">
              <a:spcBef>
                <a:spcPts val="0"/>
              </a:spcBef>
              <a:spcAft>
                <a:spcPts val="0"/>
              </a:spcAft>
              <a:buNone/>
            </a:pPr>
            <a:endParaRPr sz="2100" dirty="0">
              <a:latin typeface="Comic Sans MS"/>
              <a:ea typeface="Comic Sans MS"/>
              <a:cs typeface="Comic Sans MS"/>
              <a:sym typeface="Comic Sans MS"/>
            </a:endParaRPr>
          </a:p>
          <a:p>
            <a:pPr marL="457200" indent="-361950">
              <a:buSzPts val="2100"/>
              <a:buFont typeface="Comic Sans MS"/>
              <a:buChar char="●"/>
            </a:pPr>
            <a:r>
              <a:rPr lang="en-GB" sz="2100" dirty="0">
                <a:latin typeface="Comic Sans MS"/>
                <a:ea typeface="Comic Sans MS"/>
                <a:cs typeface="Comic Sans MS"/>
                <a:sym typeface="Comic Sans MS"/>
              </a:rPr>
              <a:t>Memory recall activities - 7x grid, 9x easy method, doubling 4x for 8x and 3x for 6x, adding 10x + 2x for 12x (stand up, heads, shoulders etc)</a:t>
            </a:r>
            <a:endParaRPr sz="2100" dirty="0">
              <a:latin typeface="Comic Sans MS"/>
              <a:ea typeface="Comic Sans MS"/>
              <a:cs typeface="Comic Sans MS"/>
              <a:sym typeface="Comic Sans MS"/>
            </a:endParaRPr>
          </a:p>
          <a:p>
            <a:pPr marL="45720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Songs</a:t>
            </a:r>
            <a:endParaRPr sz="2100" dirty="0">
              <a:latin typeface="Comic Sans MS"/>
              <a:ea typeface="Comic Sans MS"/>
              <a:cs typeface="Comic Sans MS"/>
              <a:sym typeface="Comic Sans MS"/>
            </a:endParaRPr>
          </a:p>
          <a:p>
            <a:pPr marL="45720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White Rose Maths multiplication blocks of learning</a:t>
            </a:r>
            <a:endParaRPr sz="2100" dirty="0">
              <a:latin typeface="Comic Sans MS"/>
              <a:ea typeface="Comic Sans MS"/>
              <a:cs typeface="Comic Sans MS"/>
              <a:sym typeface="Comic Sans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5F3E6">
            <a:alpha val="38100"/>
          </a:srgbClr>
        </a:solidFill>
        <a:effectLst/>
      </p:bgPr>
    </p:bg>
    <p:spTree>
      <p:nvGrpSpPr>
        <p:cNvPr id="1" name="Shape 97">
          <a:extLst>
            <a:ext uri="{FF2B5EF4-FFF2-40B4-BE49-F238E27FC236}">
              <a16:creationId xmlns:a16="http://schemas.microsoft.com/office/drawing/2014/main" id="{D15F603B-285C-5325-CE3E-6B523CB8D617}"/>
            </a:ext>
          </a:extLst>
        </p:cNvPr>
        <p:cNvGrpSpPr/>
        <p:nvPr/>
      </p:nvGrpSpPr>
      <p:grpSpPr>
        <a:xfrm>
          <a:off x="0" y="0"/>
          <a:ext cx="0" cy="0"/>
          <a:chOff x="0" y="0"/>
          <a:chExt cx="0" cy="0"/>
        </a:xfrm>
      </p:grpSpPr>
      <p:sp>
        <p:nvSpPr>
          <p:cNvPr id="98" name="Google Shape;98;p20">
            <a:extLst>
              <a:ext uri="{FF2B5EF4-FFF2-40B4-BE49-F238E27FC236}">
                <a16:creationId xmlns:a16="http://schemas.microsoft.com/office/drawing/2014/main" id="{CD24D80C-EA54-3520-4BF9-0D8A2867148A}"/>
              </a:ext>
            </a:extLst>
          </p:cNvPr>
          <p:cNvSpPr txBox="1">
            <a:spLocks noGrp="1"/>
          </p:cNvSpPr>
          <p:nvPr>
            <p:ph type="title"/>
          </p:nvPr>
        </p:nvSpPr>
        <p:spPr>
          <a:xfrm>
            <a:off x="311700" y="17607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GB" b="1">
                <a:latin typeface="Comic Sans MS"/>
                <a:ea typeface="Comic Sans MS"/>
                <a:cs typeface="Comic Sans MS"/>
                <a:sym typeface="Comic Sans MS"/>
              </a:rPr>
              <a:t>Activities you will see today</a:t>
            </a:r>
            <a:endParaRPr b="1">
              <a:latin typeface="Comic Sans MS"/>
              <a:ea typeface="Comic Sans MS"/>
              <a:cs typeface="Comic Sans MS"/>
              <a:sym typeface="Comic Sans MS"/>
            </a:endParaRPr>
          </a:p>
        </p:txBody>
      </p:sp>
      <p:sp>
        <p:nvSpPr>
          <p:cNvPr id="99" name="Google Shape;99;p20">
            <a:extLst>
              <a:ext uri="{FF2B5EF4-FFF2-40B4-BE49-F238E27FC236}">
                <a16:creationId xmlns:a16="http://schemas.microsoft.com/office/drawing/2014/main" id="{A3944DB3-552D-F1EE-6D98-63ED7FCF893C}"/>
              </a:ext>
            </a:extLst>
          </p:cNvPr>
          <p:cNvSpPr txBox="1"/>
          <p:nvPr/>
        </p:nvSpPr>
        <p:spPr>
          <a:xfrm>
            <a:off x="414600" y="896475"/>
            <a:ext cx="8314800" cy="341629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Fast Maths</a:t>
            </a:r>
            <a:endParaRPr sz="2100" dirty="0">
              <a:latin typeface="Comic Sans MS"/>
              <a:ea typeface="Comic Sans MS"/>
              <a:cs typeface="Comic Sans MS"/>
              <a:sym typeface="Comic Sans MS"/>
            </a:endParaRPr>
          </a:p>
          <a:p>
            <a:pPr marL="457200" lvl="0" indent="0" algn="l" rtl="0">
              <a:spcBef>
                <a:spcPts val="0"/>
              </a:spcBef>
              <a:spcAft>
                <a:spcPts val="0"/>
              </a:spcAft>
              <a:buNone/>
            </a:pPr>
            <a:endParaRPr sz="2100" dirty="0">
              <a:latin typeface="Comic Sans MS"/>
              <a:ea typeface="Comic Sans MS"/>
              <a:cs typeface="Comic Sans MS"/>
              <a:sym typeface="Comic Sans MS"/>
            </a:endParaRPr>
          </a:p>
          <a:p>
            <a:pPr marL="457200" indent="-361950">
              <a:buSzPts val="2100"/>
              <a:buFont typeface="Comic Sans MS"/>
              <a:buChar char="●"/>
            </a:pPr>
            <a:r>
              <a:rPr lang="en-GB" sz="2100" dirty="0">
                <a:latin typeface="Comic Sans MS"/>
                <a:ea typeface="Comic Sans MS"/>
                <a:cs typeface="Comic Sans MS"/>
                <a:sym typeface="Comic Sans MS"/>
              </a:rPr>
              <a:t>Times tables loop card game</a:t>
            </a:r>
            <a:endParaRPr sz="2100" dirty="0">
              <a:latin typeface="Comic Sans MS"/>
              <a:ea typeface="Comic Sans MS"/>
              <a:cs typeface="Comic Sans MS"/>
              <a:sym typeface="Comic Sans MS"/>
            </a:endParaRPr>
          </a:p>
          <a:p>
            <a:pPr marL="91440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Written multiplication e.g. 456 x 5 = </a:t>
            </a:r>
            <a:endParaRPr sz="2100" dirty="0">
              <a:latin typeface="Comic Sans MS"/>
              <a:ea typeface="Comic Sans MS"/>
              <a:cs typeface="Comic Sans MS"/>
              <a:sym typeface="Comic Sans MS"/>
            </a:endParaRPr>
          </a:p>
          <a:p>
            <a:pPr marL="91440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Multiplication brain break - </a:t>
            </a:r>
            <a:r>
              <a:rPr lang="en-GB" sz="2100" dirty="0">
                <a:ea typeface="Comic Sans MS"/>
                <a:sym typeface="Comic Sans MS"/>
                <a:hlinkClick r:id="rId3"/>
              </a:rPr>
              <a:t>watchkin.com/b7969628d9</a:t>
            </a:r>
            <a:endParaRPr lang="en-GB" sz="2100" u="sng">
              <a:ea typeface="Comic Sans MS"/>
              <a:cs typeface="Comic Sans MS"/>
            </a:endParaRPr>
          </a:p>
          <a:p>
            <a:pPr marL="0" lvl="0" indent="0" algn="l" rtl="0">
              <a:spcBef>
                <a:spcPts val="0"/>
              </a:spcBef>
              <a:spcAft>
                <a:spcPts val="0"/>
              </a:spcAft>
              <a:buNone/>
            </a:pPr>
            <a:endParaRPr sz="2100" dirty="0">
              <a:latin typeface="Comic Sans MS"/>
              <a:ea typeface="Comic Sans MS"/>
              <a:cs typeface="Comic Sans MS"/>
              <a:sym typeface="Comic Sans MS"/>
            </a:endParaRPr>
          </a:p>
          <a:p>
            <a:pPr marL="0" lvl="0" indent="0" algn="l" rtl="0">
              <a:spcBef>
                <a:spcPts val="0"/>
              </a:spcBef>
              <a:spcAft>
                <a:spcPts val="0"/>
              </a:spcAft>
              <a:buNone/>
            </a:pPr>
            <a:endParaRPr sz="2100" dirty="0">
              <a:latin typeface="Comic Sans MS"/>
              <a:ea typeface="Comic Sans MS"/>
              <a:cs typeface="Comic Sans MS"/>
              <a:sym typeface="Comic Sans MS"/>
            </a:endParaRPr>
          </a:p>
        </p:txBody>
      </p:sp>
    </p:spTree>
    <p:extLst>
      <p:ext uri="{BB962C8B-B14F-4D97-AF65-F5344CB8AC3E}">
        <p14:creationId xmlns:p14="http://schemas.microsoft.com/office/powerpoint/2010/main" val="1830562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4" name="Google Shape;104;p21"/>
          <p:cNvPicPr preferRelativeResize="0"/>
          <p:nvPr/>
        </p:nvPicPr>
        <p:blipFill>
          <a:blip r:embed="rId3">
            <a:alphaModFix/>
          </a:blip>
          <a:stretch>
            <a:fillRect/>
          </a:stretch>
        </p:blipFill>
        <p:spPr>
          <a:xfrm rot="5400000">
            <a:off x="2112" y="1469238"/>
            <a:ext cx="3807125" cy="3409300"/>
          </a:xfrm>
          <a:prstGeom prst="rect">
            <a:avLst/>
          </a:prstGeom>
          <a:noFill/>
          <a:ln>
            <a:noFill/>
          </a:ln>
        </p:spPr>
      </p:pic>
      <p:sp>
        <p:nvSpPr>
          <p:cNvPr id="105" name="Google Shape;105;p21"/>
          <p:cNvSpPr txBox="1"/>
          <p:nvPr/>
        </p:nvSpPr>
        <p:spPr>
          <a:xfrm>
            <a:off x="302050" y="88825"/>
            <a:ext cx="2913900" cy="1231076"/>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700" dirty="0">
                <a:latin typeface="Comic Sans MS"/>
                <a:ea typeface="Comic Sans MS"/>
                <a:cs typeface="Comic Sans MS"/>
                <a:sym typeface="Comic Sans MS"/>
              </a:rPr>
              <a:t>Fast maths grid. </a:t>
            </a:r>
            <a:endParaRPr sz="1700" dirty="0">
              <a:latin typeface="Comic Sans MS"/>
              <a:ea typeface="Comic Sans MS"/>
              <a:cs typeface="Comic Sans MS"/>
              <a:sym typeface="Comic Sans MS"/>
            </a:endParaRPr>
          </a:p>
          <a:p>
            <a:pPr marL="0" lvl="0" indent="0" algn="l" rtl="0">
              <a:spcBef>
                <a:spcPts val="0"/>
              </a:spcBef>
              <a:spcAft>
                <a:spcPts val="0"/>
              </a:spcAft>
              <a:buNone/>
            </a:pPr>
            <a:r>
              <a:rPr lang="en-GB" sz="1700" dirty="0">
                <a:latin typeface="Comic Sans MS"/>
                <a:ea typeface="Comic Sans MS"/>
                <a:cs typeface="Comic Sans MS"/>
                <a:sym typeface="Comic Sans MS"/>
              </a:rPr>
              <a:t>10 minutes to complete the whole grid. We do this every Friday in class.                                      </a:t>
            </a:r>
            <a:endParaRPr sz="1700" dirty="0">
              <a:latin typeface="Comic Sans MS"/>
              <a:ea typeface="Comic Sans MS"/>
              <a:cs typeface="Comic Sans MS"/>
              <a:sym typeface="Comic Sans MS"/>
            </a:endParaRPr>
          </a:p>
        </p:txBody>
      </p:sp>
      <p:sp>
        <p:nvSpPr>
          <p:cNvPr id="106" name="Google Shape;106;p21"/>
          <p:cNvSpPr txBox="1"/>
          <p:nvPr/>
        </p:nvSpPr>
        <p:spPr>
          <a:xfrm>
            <a:off x="4572000" y="260728"/>
            <a:ext cx="3718100" cy="969466"/>
          </a:xfrm>
          <a:prstGeom prst="rect">
            <a:avLst/>
          </a:prstGeom>
          <a:noFill/>
          <a:ln>
            <a:noFill/>
          </a:ln>
        </p:spPr>
        <p:txBody>
          <a:bodyPr spcFirstLastPara="1" wrap="square" lIns="91425" tIns="91425" rIns="91425" bIns="91425" anchor="t" anchorCtr="0">
            <a:spAutoFit/>
          </a:bodyPr>
          <a:lstStyle/>
          <a:p>
            <a:r>
              <a:rPr lang="en-GB" sz="1700" dirty="0">
                <a:solidFill>
                  <a:schemeClr val="dk1"/>
                </a:solidFill>
                <a:latin typeface="Comic Sans MS"/>
                <a:ea typeface="Comic Sans MS"/>
                <a:cs typeface="Comic Sans MS"/>
                <a:sym typeface="Comic Sans MS"/>
              </a:rPr>
              <a:t>First step method for multiplying 2-digit and 3-digit by 1-digit numbers</a:t>
            </a:r>
            <a:endParaRPr dirty="0">
              <a:solidFill>
                <a:schemeClr val="dk1"/>
              </a:solidFill>
            </a:endParaRPr>
          </a:p>
        </p:txBody>
      </p:sp>
      <p:pic>
        <p:nvPicPr>
          <p:cNvPr id="107" name="Google Shape;107;p21"/>
          <p:cNvPicPr preferRelativeResize="0"/>
          <p:nvPr/>
        </p:nvPicPr>
        <p:blipFill rotWithShape="1">
          <a:blip r:embed="rId4">
            <a:alphaModFix/>
          </a:blip>
          <a:srcRect r="2305"/>
          <a:stretch/>
        </p:blipFill>
        <p:spPr>
          <a:xfrm rot="-5400000">
            <a:off x="4683650" y="735973"/>
            <a:ext cx="3928076" cy="475488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2"/>
          <p:cNvSpPr txBox="1"/>
          <p:nvPr/>
        </p:nvSpPr>
        <p:spPr>
          <a:xfrm>
            <a:off x="223850" y="206200"/>
            <a:ext cx="6983400" cy="738900"/>
          </a:xfrm>
          <a:prstGeom prst="rect">
            <a:avLst/>
          </a:prstGeom>
          <a:solidFill>
            <a:srgbClr val="FFD966"/>
          </a:solidFill>
          <a:ln w="3810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3600"/>
              <a:t>Fast maths </a:t>
            </a:r>
            <a:endParaRPr sz="3600"/>
          </a:p>
        </p:txBody>
      </p:sp>
      <p:pic>
        <p:nvPicPr>
          <p:cNvPr id="113" name="Google Shape;113;p22"/>
          <p:cNvPicPr preferRelativeResize="0"/>
          <p:nvPr/>
        </p:nvPicPr>
        <p:blipFill>
          <a:blip r:embed="rId4">
            <a:alphaModFix/>
          </a:blip>
          <a:stretch>
            <a:fillRect/>
          </a:stretch>
        </p:blipFill>
        <p:spPr>
          <a:xfrm>
            <a:off x="116850" y="1243675"/>
            <a:ext cx="5901624" cy="3100325"/>
          </a:xfrm>
          <a:prstGeom prst="rect">
            <a:avLst/>
          </a:prstGeom>
          <a:noFill/>
          <a:ln>
            <a:noFill/>
          </a:ln>
        </p:spPr>
      </p:pic>
      <p:pic>
        <p:nvPicPr>
          <p:cNvPr id="4" name="Online Media 3" descr="10 Minute Timer (count-up stopwatch)">
            <a:hlinkClick r:id="" action="ppaction://media"/>
            <a:extLst>
              <a:ext uri="{FF2B5EF4-FFF2-40B4-BE49-F238E27FC236}">
                <a16:creationId xmlns:a16="http://schemas.microsoft.com/office/drawing/2014/main" id="{F7354E30-1A1E-CEF4-8F62-E30F3E174FEB}"/>
              </a:ext>
            </a:extLst>
          </p:cNvPr>
          <p:cNvPicPr>
            <a:picLocks noRot="1" noChangeAspect="1"/>
          </p:cNvPicPr>
          <p:nvPr>
            <a:videoFile r:link="rId1"/>
          </p:nvPr>
        </p:nvPicPr>
        <p:blipFill>
          <a:blip r:embed="rId5"/>
          <a:stretch>
            <a:fillRect/>
          </a:stretch>
        </p:blipFill>
        <p:spPr>
          <a:xfrm>
            <a:off x="4444409" y="1854200"/>
            <a:ext cx="4114065" cy="23244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49DAD-2741-313D-9E52-945668524624}"/>
              </a:ext>
            </a:extLst>
          </p:cNvPr>
          <p:cNvSpPr>
            <a:spLocks noGrp="1"/>
          </p:cNvSpPr>
          <p:nvPr>
            <p:ph type="title"/>
          </p:nvPr>
        </p:nvSpPr>
        <p:spPr/>
        <p:txBody>
          <a:bodyPr>
            <a:normAutofit fontScale="90000"/>
          </a:bodyPr>
          <a:lstStyle/>
          <a:p>
            <a:pPr algn="l"/>
            <a:br>
              <a:rPr lang="en-US" dirty="0">
                <a:latin typeface="Comic Sans MS"/>
              </a:rPr>
            </a:br>
            <a:r>
              <a:rPr lang="en-US" dirty="0">
                <a:latin typeface="Comic Sans MS"/>
              </a:rPr>
              <a:t>Around the room there are cards with a question and an answer.</a:t>
            </a:r>
            <a:br>
              <a:rPr lang="en-US" dirty="0">
                <a:latin typeface="Comic Sans MS"/>
              </a:rPr>
            </a:br>
            <a:r>
              <a:rPr lang="en-US" dirty="0">
                <a:latin typeface="Comic Sans MS"/>
              </a:rPr>
              <a:t>Answer the question and then find the card with the correct answer.</a:t>
            </a:r>
            <a:br>
              <a:rPr lang="en-US" dirty="0">
                <a:latin typeface="Comic Sans MS"/>
              </a:rPr>
            </a:br>
            <a:r>
              <a:rPr lang="en-US" dirty="0">
                <a:latin typeface="Comic Sans MS"/>
              </a:rPr>
              <a:t>Keep going until you are back to where you started (It doesn't matter where you start!)</a:t>
            </a:r>
            <a:br>
              <a:rPr lang="en-US" dirty="0">
                <a:latin typeface="Comic Sans MS"/>
              </a:rPr>
            </a:br>
            <a:r>
              <a:rPr lang="en-US" dirty="0">
                <a:latin typeface="Comic Sans MS"/>
              </a:rPr>
              <a:t>Write down all your calculations.</a:t>
            </a:r>
            <a:endParaRPr lang="en-US" dirty="0"/>
          </a:p>
        </p:txBody>
      </p:sp>
      <p:sp>
        <p:nvSpPr>
          <p:cNvPr id="3" name="TextBox 2">
            <a:extLst>
              <a:ext uri="{FF2B5EF4-FFF2-40B4-BE49-F238E27FC236}">
                <a16:creationId xmlns:a16="http://schemas.microsoft.com/office/drawing/2014/main" id="{F2CED700-5935-0224-5324-386AA9C217FF}"/>
              </a:ext>
            </a:extLst>
          </p:cNvPr>
          <p:cNvSpPr txBox="1"/>
          <p:nvPr/>
        </p:nvSpPr>
        <p:spPr>
          <a:xfrm>
            <a:off x="2920042" y="175763"/>
            <a:ext cx="33147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u="sng">
                <a:latin typeface="Comic Sans MS"/>
              </a:rPr>
              <a:t>Loop card game</a:t>
            </a:r>
            <a:endParaRPr lang="en-US"/>
          </a:p>
        </p:txBody>
      </p:sp>
    </p:spTree>
    <p:extLst>
      <p:ext uri="{BB962C8B-B14F-4D97-AF65-F5344CB8AC3E}">
        <p14:creationId xmlns:p14="http://schemas.microsoft.com/office/powerpoint/2010/main" val="2148670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5F3E6">
            <a:alpha val="38100"/>
          </a:srgbClr>
        </a:solidFill>
        <a:effectLst/>
      </p:bgPr>
    </p:bg>
    <p:spTree>
      <p:nvGrpSpPr>
        <p:cNvPr id="1" name="Shape 97">
          <a:extLst>
            <a:ext uri="{FF2B5EF4-FFF2-40B4-BE49-F238E27FC236}">
              <a16:creationId xmlns:a16="http://schemas.microsoft.com/office/drawing/2014/main" id="{8F0CC537-5815-5948-D9C7-9A88E4F5730F}"/>
            </a:ext>
          </a:extLst>
        </p:cNvPr>
        <p:cNvGrpSpPr/>
        <p:nvPr/>
      </p:nvGrpSpPr>
      <p:grpSpPr>
        <a:xfrm>
          <a:off x="0" y="0"/>
          <a:ext cx="0" cy="0"/>
          <a:chOff x="0" y="0"/>
          <a:chExt cx="0" cy="0"/>
        </a:xfrm>
      </p:grpSpPr>
      <p:sp>
        <p:nvSpPr>
          <p:cNvPr id="98" name="Google Shape;98;p20">
            <a:extLst>
              <a:ext uri="{FF2B5EF4-FFF2-40B4-BE49-F238E27FC236}">
                <a16:creationId xmlns:a16="http://schemas.microsoft.com/office/drawing/2014/main" id="{ADD1631D-1391-AF17-8BFC-7D70E2F1C0CB}"/>
              </a:ext>
            </a:extLst>
          </p:cNvPr>
          <p:cNvSpPr txBox="1">
            <a:spLocks noGrp="1"/>
          </p:cNvSpPr>
          <p:nvPr>
            <p:ph type="title"/>
          </p:nvPr>
        </p:nvSpPr>
        <p:spPr>
          <a:xfrm>
            <a:off x="311700" y="17607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GB" b="1">
                <a:latin typeface="Comic Sans MS"/>
                <a:ea typeface="Comic Sans MS"/>
                <a:cs typeface="Comic Sans MS"/>
                <a:sym typeface="Comic Sans MS"/>
              </a:rPr>
              <a:t>Activities you will see today</a:t>
            </a:r>
            <a:endParaRPr b="1">
              <a:latin typeface="Comic Sans MS"/>
              <a:ea typeface="Comic Sans MS"/>
              <a:cs typeface="Comic Sans MS"/>
              <a:sym typeface="Comic Sans MS"/>
            </a:endParaRPr>
          </a:p>
        </p:txBody>
      </p:sp>
      <p:sp>
        <p:nvSpPr>
          <p:cNvPr id="99" name="Google Shape;99;p20">
            <a:extLst>
              <a:ext uri="{FF2B5EF4-FFF2-40B4-BE49-F238E27FC236}">
                <a16:creationId xmlns:a16="http://schemas.microsoft.com/office/drawing/2014/main" id="{33D3C443-8864-6CB9-F6E7-B354D7448C42}"/>
              </a:ext>
            </a:extLst>
          </p:cNvPr>
          <p:cNvSpPr txBox="1"/>
          <p:nvPr/>
        </p:nvSpPr>
        <p:spPr>
          <a:xfrm>
            <a:off x="414600" y="896475"/>
            <a:ext cx="8314800" cy="341629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Fast Maths</a:t>
            </a:r>
            <a:endParaRPr sz="2100" dirty="0">
              <a:latin typeface="Comic Sans MS"/>
              <a:ea typeface="Comic Sans MS"/>
              <a:cs typeface="Comic Sans MS"/>
              <a:sym typeface="Comic Sans MS"/>
            </a:endParaRPr>
          </a:p>
          <a:p>
            <a:pPr marL="457200" lvl="0" indent="0" algn="l" rtl="0">
              <a:spcBef>
                <a:spcPts val="0"/>
              </a:spcBef>
              <a:spcAft>
                <a:spcPts val="0"/>
              </a:spcAft>
              <a:buNone/>
            </a:pPr>
            <a:endParaRPr sz="2100" dirty="0">
              <a:latin typeface="Comic Sans MS"/>
              <a:ea typeface="Comic Sans MS"/>
              <a:cs typeface="Comic Sans MS"/>
              <a:sym typeface="Comic Sans MS"/>
            </a:endParaRPr>
          </a:p>
          <a:p>
            <a:pPr marL="457200" indent="-361950">
              <a:buSzPts val="2100"/>
              <a:buFont typeface="Comic Sans MS"/>
              <a:buChar char="●"/>
            </a:pPr>
            <a:r>
              <a:rPr lang="en-GB" sz="2100" dirty="0">
                <a:latin typeface="Comic Sans MS"/>
                <a:ea typeface="Comic Sans MS"/>
                <a:cs typeface="Comic Sans MS"/>
                <a:sym typeface="Comic Sans MS"/>
              </a:rPr>
              <a:t>Times tables loop card game</a:t>
            </a:r>
            <a:endParaRPr sz="2100" dirty="0">
              <a:latin typeface="Comic Sans MS"/>
              <a:ea typeface="Comic Sans MS"/>
              <a:cs typeface="Comic Sans MS"/>
              <a:sym typeface="Comic Sans MS"/>
            </a:endParaRPr>
          </a:p>
          <a:p>
            <a:pPr marL="91440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Written multiplication e.g. 456 x 5 = </a:t>
            </a:r>
            <a:endParaRPr sz="2100" dirty="0">
              <a:latin typeface="Comic Sans MS"/>
              <a:ea typeface="Comic Sans MS"/>
              <a:cs typeface="Comic Sans MS"/>
              <a:sym typeface="Comic Sans MS"/>
            </a:endParaRPr>
          </a:p>
          <a:p>
            <a:pPr marL="914400" lvl="0" indent="0" algn="l" rtl="0">
              <a:spcBef>
                <a:spcPts val="0"/>
              </a:spcBef>
              <a:spcAft>
                <a:spcPts val="0"/>
              </a:spcAft>
              <a:buNone/>
            </a:pPr>
            <a:endParaRPr sz="2100" dirty="0">
              <a:latin typeface="Comic Sans MS"/>
              <a:ea typeface="Comic Sans MS"/>
              <a:cs typeface="Comic Sans MS"/>
              <a:sym typeface="Comic Sans MS"/>
            </a:endParaRPr>
          </a:p>
          <a:p>
            <a:pPr marL="457200" lvl="0" indent="-361950" algn="l" rtl="0">
              <a:spcBef>
                <a:spcPts val="0"/>
              </a:spcBef>
              <a:spcAft>
                <a:spcPts val="0"/>
              </a:spcAft>
              <a:buSzPts val="2100"/>
              <a:buFont typeface="Comic Sans MS"/>
              <a:buChar char="●"/>
            </a:pPr>
            <a:r>
              <a:rPr lang="en-GB" sz="2100" dirty="0">
                <a:latin typeface="Comic Sans MS"/>
                <a:ea typeface="Comic Sans MS"/>
                <a:cs typeface="Comic Sans MS"/>
                <a:sym typeface="Comic Sans MS"/>
              </a:rPr>
              <a:t>Multiplication brain break - </a:t>
            </a:r>
            <a:r>
              <a:rPr lang="en-GB" sz="2100" dirty="0">
                <a:ea typeface="Comic Sans MS"/>
                <a:sym typeface="Comic Sans MS"/>
                <a:hlinkClick r:id="rId3"/>
              </a:rPr>
              <a:t>watchkin.com/b7969628d9</a:t>
            </a:r>
            <a:endParaRPr sz="2100" dirty="0">
              <a:latin typeface="Comic Sans MS"/>
              <a:ea typeface="Comic Sans MS"/>
              <a:cs typeface="Comic Sans MS"/>
              <a:sym typeface="Comic Sans MS"/>
            </a:endParaRPr>
          </a:p>
          <a:p>
            <a:pPr marL="0" lvl="0" indent="0" algn="l" rtl="0">
              <a:spcBef>
                <a:spcPts val="0"/>
              </a:spcBef>
              <a:spcAft>
                <a:spcPts val="0"/>
              </a:spcAft>
              <a:buNone/>
            </a:pPr>
            <a:endParaRPr sz="2100" dirty="0">
              <a:latin typeface="Comic Sans MS"/>
              <a:ea typeface="Comic Sans MS"/>
              <a:cs typeface="Comic Sans MS"/>
              <a:sym typeface="Comic Sans MS"/>
            </a:endParaRPr>
          </a:p>
          <a:p>
            <a:pPr marL="0" lvl="0" indent="0" algn="l" rtl="0">
              <a:spcBef>
                <a:spcPts val="0"/>
              </a:spcBef>
              <a:spcAft>
                <a:spcPts val="0"/>
              </a:spcAft>
              <a:buNone/>
            </a:pPr>
            <a:endParaRPr sz="2100" dirty="0">
              <a:latin typeface="Comic Sans MS"/>
              <a:ea typeface="Comic Sans MS"/>
              <a:cs typeface="Comic Sans MS"/>
              <a:sym typeface="Comic Sans MS"/>
            </a:endParaRPr>
          </a:p>
        </p:txBody>
      </p:sp>
    </p:spTree>
    <p:extLst>
      <p:ext uri="{BB962C8B-B14F-4D97-AF65-F5344CB8AC3E}">
        <p14:creationId xmlns:p14="http://schemas.microsoft.com/office/powerpoint/2010/main" val="2817494613"/>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703DB1EF1E96D42B7ADF540FC07BF66" ma:contentTypeVersion="15" ma:contentTypeDescription="Create a new document." ma:contentTypeScope="" ma:versionID="83cc6f2fa84d08115281829666710711">
  <xsd:schema xmlns:xsd="http://www.w3.org/2001/XMLSchema" xmlns:xs="http://www.w3.org/2001/XMLSchema" xmlns:p="http://schemas.microsoft.com/office/2006/metadata/properties" xmlns:ns2="cf40e26c-030d-48b3-9f09-51f33911c011" xmlns:ns3="938c9f96-adc1-41ae-b979-faed9a2df2ba" targetNamespace="http://schemas.microsoft.com/office/2006/metadata/properties" ma:root="true" ma:fieldsID="d12c762b346e7a497090bccef59c8e05" ns2:_="" ns3:_="">
    <xsd:import namespace="cf40e26c-030d-48b3-9f09-51f33911c011"/>
    <xsd:import namespace="938c9f96-adc1-41ae-b979-faed9a2df2b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40e26c-030d-48b3-9f09-51f33911c0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20eb437c-4f52-4b0d-b1ad-782fce0ac85b"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8c9f96-adc1-41ae-b979-faed9a2df2ba"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fa99536e-7a8b-40e2-9a4c-4ae897065e60}" ma:internalName="TaxCatchAll" ma:showField="CatchAllData" ma:web="938c9f96-adc1-41ae-b979-faed9a2df2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40e26c-030d-48b3-9f09-51f33911c011">
      <Terms xmlns="http://schemas.microsoft.com/office/infopath/2007/PartnerControls"/>
    </lcf76f155ced4ddcb4097134ff3c332f>
    <TaxCatchAll xmlns="938c9f96-adc1-41ae-b979-faed9a2df2ba" xsi:nil="true"/>
  </documentManagement>
</p:properties>
</file>

<file path=customXml/itemProps1.xml><?xml version="1.0" encoding="utf-8"?>
<ds:datastoreItem xmlns:ds="http://schemas.openxmlformats.org/officeDocument/2006/customXml" ds:itemID="{0394688E-5BA4-4EF5-8FE8-81C0DC02C191}">
  <ds:schemaRefs>
    <ds:schemaRef ds:uri="http://schemas.microsoft.com/sharepoint/v3/contenttype/forms"/>
  </ds:schemaRefs>
</ds:datastoreItem>
</file>

<file path=customXml/itemProps2.xml><?xml version="1.0" encoding="utf-8"?>
<ds:datastoreItem xmlns:ds="http://schemas.openxmlformats.org/officeDocument/2006/customXml" ds:itemID="{75FADAB1-AB79-491D-9E9B-EFB8C672F9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40e26c-030d-48b3-9f09-51f33911c011"/>
    <ds:schemaRef ds:uri="938c9f96-adc1-41ae-b979-faed9a2df2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01B8206-9C6E-4767-9750-A752ECF0E58A}">
  <ds:schemaRefs>
    <ds:schemaRef ds:uri="http://schemas.microsoft.com/office/2006/metadata/properties"/>
    <ds:schemaRef ds:uri="http://schemas.microsoft.com/office/infopath/2007/PartnerControls"/>
    <ds:schemaRef ds:uri="cf40e26c-030d-48b3-9f09-51f33911c011"/>
    <ds:schemaRef ds:uri="938c9f96-adc1-41ae-b979-faed9a2df2ba"/>
  </ds:schemaRefs>
</ds:datastoreItem>
</file>

<file path=docProps/app.xml><?xml version="1.0" encoding="utf-8"?>
<Properties xmlns="http://schemas.openxmlformats.org/officeDocument/2006/extended-properties" xmlns:vt="http://schemas.openxmlformats.org/officeDocument/2006/docPropsVTypes">
  <TotalTime>0</TotalTime>
  <Words>464</Words>
  <Application>Microsoft Office PowerPoint</Application>
  <PresentationFormat>On-screen Show (16:9)</PresentationFormat>
  <Paragraphs>66</Paragraphs>
  <Slides>12</Slides>
  <Notes>10</Notes>
  <HiddenSlides>0</HiddenSlides>
  <MMClips>1</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Simple Light</vt:lpstr>
      <vt:lpstr>PowerPoint Presentation</vt:lpstr>
      <vt:lpstr>PowerPoint Presentation</vt:lpstr>
      <vt:lpstr>How it works</vt:lpstr>
      <vt:lpstr>Times Tables Rock Stars Heat Maps      </vt:lpstr>
      <vt:lpstr>Our Heatmaps from Sep 24 to now.</vt:lpstr>
      <vt:lpstr>PowerPoint Presentation</vt:lpstr>
      <vt:lpstr>How we teach multiplication tables</vt:lpstr>
      <vt:lpstr>Activities you will see today</vt:lpstr>
      <vt:lpstr>PowerPoint Presentation</vt:lpstr>
      <vt:lpstr>PowerPoint Presentation</vt:lpstr>
      <vt:lpstr> Around the room there are cards with a question and an answer. Answer the question and then find the card with the correct answer. Keep going until you are back to where you started (It doesn't matter where you start!) Write down all your calculations.</vt:lpstr>
      <vt:lpstr>Activities you will see today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Jeni Sullivan</cp:lastModifiedBy>
  <cp:revision>106</cp:revision>
  <dcterms:modified xsi:type="dcterms:W3CDTF">2025-03-18T18:14:51Z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0x0101002703DB1EF1E96D42B7ADF540FC07BF66</vt:lpwstr>
  </property>
  <property fmtid="{D5CDD505-2E9C-101B-9397-08002B2CF9AE}" pid="3" name="MediaServiceImageTags">
    <vt:lpwstr/>
  </property>
</Properties>
</file>