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8" r:id="rId10"/>
    <p:sldId id="269" r:id="rId11"/>
    <p:sldId id="261" r:id="rId12"/>
    <p:sldId id="271" r:id="rId13"/>
    <p:sldId id="262" r:id="rId14"/>
    <p:sldId id="270" r:id="rId15"/>
    <p:sldId id="263" r:id="rId16"/>
    <p:sldId id="264" r:id="rId17"/>
    <p:sldId id="265" r:id="rId18"/>
    <p:sldId id="266" r:id="rId19"/>
    <p:sldId id="267" r:id="rId20"/>
  </p:sldIdLst>
  <p:sldSz cx="18288000" cy="10287000"/>
  <p:notesSz cx="6858000" cy="9144000"/>
  <p:embeddedFontLst>
    <p:embeddedFont>
      <p:font typeface="Calibri" panose="020F0502020204030204" pitchFamily="34" charset="0"/>
      <p:regular r:id="rId21"/>
      <p:bold r:id="rId22"/>
      <p:italic r:id="rId23"/>
      <p:boldItalic r:id="rId24"/>
    </p:embeddedFont>
    <p:embeddedFont>
      <p:font typeface="Comic Sans MS" panose="030F0702030302020204" pitchFamily="66" charset="0"/>
      <p:regular r:id="rId25"/>
      <p:bold r:id="rId26"/>
      <p:italic r:id="rId27"/>
      <p:boldItalic r:id="rId28"/>
    </p:embeddedFont>
    <p:embeddedFont>
      <p:font typeface="KG Primary Penmanship" panose="02000506000000020003" pitchFamily="2" charset="0"/>
      <p:regular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DA8A68-BC99-687B-B04D-73EBC2313447}" v="3" dt="2026-09-11T11:38:50.297"/>
    <p1510:client id="{219B5977-68DC-1F21-FC6F-279C2AF5A514}" v="831" dt="2026-09-10T13:07:15.779"/>
    <p1510:client id="{6174941D-A295-B0C2-D29D-7B2DB6609FD9}" v="255" dt="2026-09-10T13:01:03.141"/>
    <p1510:client id="{D7A0AE4A-BDAC-98CB-30C5-3A8C4A39DB26}" v="88" dt="2026-09-11T06:47:11.9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658" y="43"/>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jpe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sv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5" Type="http://schemas.openxmlformats.org/officeDocument/2006/relationships/image" Target="../media/image1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svg"/></Relationships>
</file>

<file path=ppt/slides/_rels/slide2.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svg"/><Relationship Id="rId18" Type="http://schemas.openxmlformats.org/officeDocument/2006/relationships/image" Target="../media/image32.png"/><Relationship Id="rId3" Type="http://schemas.openxmlformats.org/officeDocument/2006/relationships/image" Target="../media/image2.svg"/><Relationship Id="rId7" Type="http://schemas.openxmlformats.org/officeDocument/2006/relationships/image" Target="../media/image21.svg"/><Relationship Id="rId12" Type="http://schemas.openxmlformats.org/officeDocument/2006/relationships/image" Target="../media/image26.png"/><Relationship Id="rId17" Type="http://schemas.openxmlformats.org/officeDocument/2006/relationships/image" Target="../media/image31.svg"/><Relationship Id="rId2" Type="http://schemas.openxmlformats.org/officeDocument/2006/relationships/image" Target="../media/image1.png"/><Relationship Id="rId16"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5.svg"/><Relationship Id="rId5" Type="http://schemas.openxmlformats.org/officeDocument/2006/relationships/image" Target="../media/image19.svg"/><Relationship Id="rId15" Type="http://schemas.openxmlformats.org/officeDocument/2006/relationships/image" Target="../media/image29.svg"/><Relationship Id="rId10" Type="http://schemas.openxmlformats.org/officeDocument/2006/relationships/image" Target="../media/image24.png"/><Relationship Id="rId19" Type="http://schemas.openxmlformats.org/officeDocument/2006/relationships/image" Target="../media/image33.svg"/><Relationship Id="rId4" Type="http://schemas.openxmlformats.org/officeDocument/2006/relationships/image" Target="../media/image18.png"/><Relationship Id="rId9" Type="http://schemas.openxmlformats.org/officeDocument/2006/relationships/image" Target="../media/image23.svg"/><Relationship Id="rId14" Type="http://schemas.openxmlformats.org/officeDocument/2006/relationships/image" Target="../media/image28.png"/></Relationships>
</file>

<file path=ppt/slides/_rels/slide3.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svg"/><Relationship Id="rId3" Type="http://schemas.openxmlformats.org/officeDocument/2006/relationships/image" Target="../media/image2.svg"/><Relationship Id="rId7" Type="http://schemas.openxmlformats.org/officeDocument/2006/relationships/image" Target="../media/image37.sv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image" Target="../media/image1.png"/><Relationship Id="rId16"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svg"/><Relationship Id="rId5" Type="http://schemas.openxmlformats.org/officeDocument/2006/relationships/image" Target="../media/image35.svg"/><Relationship Id="rId15" Type="http://schemas.openxmlformats.org/officeDocument/2006/relationships/image" Target="../media/image45.sv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svg"/><Relationship Id="rId14" Type="http://schemas.openxmlformats.org/officeDocument/2006/relationships/image" Target="../media/image44.png"/></Relationships>
</file>

<file path=ppt/slides/_rels/slide4.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9.png"/><Relationship Id="rId3" Type="http://schemas.openxmlformats.org/officeDocument/2006/relationships/image" Target="../media/image49.svg"/><Relationship Id="rId7" Type="http://schemas.openxmlformats.org/officeDocument/2006/relationships/image" Target="../media/image53.svg"/><Relationship Id="rId12" Type="http://schemas.openxmlformats.org/officeDocument/2006/relationships/image" Target="../media/image58.svg"/><Relationship Id="rId2" Type="http://schemas.openxmlformats.org/officeDocument/2006/relationships/image" Target="../media/image48.png"/><Relationship Id="rId16" Type="http://schemas.openxmlformats.org/officeDocument/2006/relationships/image" Target="../media/image62.svg"/><Relationship Id="rId1" Type="http://schemas.openxmlformats.org/officeDocument/2006/relationships/slideLayout" Target="../slideLayouts/slideLayout7.xml"/><Relationship Id="rId6" Type="http://schemas.openxmlformats.org/officeDocument/2006/relationships/image" Target="../media/image52.png"/><Relationship Id="rId11" Type="http://schemas.openxmlformats.org/officeDocument/2006/relationships/image" Target="../media/image57.png"/><Relationship Id="rId5" Type="http://schemas.openxmlformats.org/officeDocument/2006/relationships/image" Target="../media/image51.svg"/><Relationship Id="rId15" Type="http://schemas.openxmlformats.org/officeDocument/2006/relationships/image" Target="../media/image61.png"/><Relationship Id="rId10" Type="http://schemas.openxmlformats.org/officeDocument/2006/relationships/image" Target="../media/image56.jpeg"/><Relationship Id="rId4" Type="http://schemas.openxmlformats.org/officeDocument/2006/relationships/image" Target="../media/image50.png"/><Relationship Id="rId9" Type="http://schemas.openxmlformats.org/officeDocument/2006/relationships/image" Target="../media/image55.svg"/><Relationship Id="rId14" Type="http://schemas.openxmlformats.org/officeDocument/2006/relationships/image" Target="../media/image60.sv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70.svg"/><Relationship Id="rId3" Type="http://schemas.openxmlformats.org/officeDocument/2006/relationships/image" Target="../media/image2.svg"/><Relationship Id="rId7" Type="http://schemas.openxmlformats.org/officeDocument/2006/relationships/image" Target="../media/image66.svg"/><Relationship Id="rId12" Type="http://schemas.openxmlformats.org/officeDocument/2006/relationships/image" Target="../media/image6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5.png"/><Relationship Id="rId11" Type="http://schemas.openxmlformats.org/officeDocument/2006/relationships/image" Target="../media/image68.svg"/><Relationship Id="rId5" Type="http://schemas.openxmlformats.org/officeDocument/2006/relationships/image" Target="../media/image64.svg"/><Relationship Id="rId10" Type="http://schemas.openxmlformats.org/officeDocument/2006/relationships/image" Target="../media/image67.png"/><Relationship Id="rId4" Type="http://schemas.openxmlformats.org/officeDocument/2006/relationships/image" Target="../media/image63.png"/><Relationship Id="rId9" Type="http://schemas.openxmlformats.org/officeDocument/2006/relationships/image" Target="../media/image13.svg"/><Relationship Id="rId14" Type="http://schemas.openxmlformats.org/officeDocument/2006/relationships/image" Target="../media/image71.png"/></Relationships>
</file>

<file path=ppt/slides/_rels/slide6.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4.svg"/><Relationship Id="rId7" Type="http://schemas.openxmlformats.org/officeDocument/2006/relationships/image" Target="../media/image13.svg"/><Relationship Id="rId12" Type="http://schemas.openxmlformats.org/officeDocument/2006/relationships/image" Target="../media/image72.jpe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70.svg"/><Relationship Id="rId5" Type="http://schemas.openxmlformats.org/officeDocument/2006/relationships/image" Target="../media/image66.svg"/><Relationship Id="rId10" Type="http://schemas.openxmlformats.org/officeDocument/2006/relationships/image" Target="../media/image69.png"/><Relationship Id="rId4" Type="http://schemas.openxmlformats.org/officeDocument/2006/relationships/image" Target="../media/image65.png"/><Relationship Id="rId9" Type="http://schemas.openxmlformats.org/officeDocument/2006/relationships/image" Target="../media/image68.svg"/></Relationships>
</file>

<file path=ppt/slides/_rels/slide7.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4.svg"/><Relationship Id="rId7" Type="http://schemas.openxmlformats.org/officeDocument/2006/relationships/image" Target="../media/image13.svg"/><Relationship Id="rId2" Type="http://schemas.openxmlformats.org/officeDocument/2006/relationships/image" Target="../media/image63.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70.svg"/><Relationship Id="rId5" Type="http://schemas.openxmlformats.org/officeDocument/2006/relationships/image" Target="../media/image66.svg"/><Relationship Id="rId10" Type="http://schemas.openxmlformats.org/officeDocument/2006/relationships/image" Target="../media/image69.png"/><Relationship Id="rId4" Type="http://schemas.openxmlformats.org/officeDocument/2006/relationships/image" Target="../media/image65.png"/><Relationship Id="rId9" Type="http://schemas.openxmlformats.org/officeDocument/2006/relationships/image" Target="../media/image68.svg"/></Relationships>
</file>

<file path=ppt/slides/_rels/slide8.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0.png"/><Relationship Id="rId3" Type="http://schemas.openxmlformats.org/officeDocument/2006/relationships/image" Target="../media/image2.svg"/><Relationship Id="rId7" Type="http://schemas.openxmlformats.org/officeDocument/2006/relationships/image" Target="../media/image76.svg"/><Relationship Id="rId12" Type="http://schemas.openxmlformats.org/officeDocument/2006/relationships/image" Target="../media/image7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5.png"/><Relationship Id="rId11" Type="http://schemas.openxmlformats.org/officeDocument/2006/relationships/image" Target="../media/image33.svg"/><Relationship Id="rId5" Type="http://schemas.openxmlformats.org/officeDocument/2006/relationships/image" Target="../media/image74.svg"/><Relationship Id="rId10" Type="http://schemas.openxmlformats.org/officeDocument/2006/relationships/image" Target="../media/image32.png"/><Relationship Id="rId4" Type="http://schemas.openxmlformats.org/officeDocument/2006/relationships/image" Target="../media/image73.png"/><Relationship Id="rId9" Type="http://schemas.openxmlformats.org/officeDocument/2006/relationships/image" Target="../media/image78.svg"/></Relationships>
</file>

<file path=ppt/slides/_rels/slide9.xml.rels><?xml version="1.0" encoding="UTF-8" standalone="yes"?>
<Relationships xmlns="http://schemas.openxmlformats.org/package/2006/relationships"><Relationship Id="rId3" Type="http://schemas.openxmlformats.org/officeDocument/2006/relationships/image" Target="../media/image8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83.svg"/><Relationship Id="rId4" Type="http://schemas.openxmlformats.org/officeDocument/2006/relationships/image" Target="../media/image82.png"/></Relationships>
</file>

<file path=ppt/slides/_rels/slide10.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svg"/><Relationship Id="rId7" Type="http://schemas.openxmlformats.org/officeDocument/2006/relationships/image" Target="../media/image90.svg"/><Relationship Id="rId2" Type="http://schemas.openxmlformats.org/officeDocument/2006/relationships/image" Target="../media/image85.png"/><Relationship Id="rId1" Type="http://schemas.openxmlformats.org/officeDocument/2006/relationships/slideLayout" Target="../slideLayouts/slideLayout7.xml"/><Relationship Id="rId6" Type="http://schemas.openxmlformats.org/officeDocument/2006/relationships/image" Target="../media/image89.png"/><Relationship Id="rId11" Type="http://schemas.openxmlformats.org/officeDocument/2006/relationships/image" Target="../media/image15.svg"/><Relationship Id="rId5" Type="http://schemas.openxmlformats.org/officeDocument/2006/relationships/image" Target="../media/image88.svg"/><Relationship Id="rId10" Type="http://schemas.openxmlformats.org/officeDocument/2006/relationships/image" Target="../media/image14.png"/><Relationship Id="rId4" Type="http://schemas.openxmlformats.org/officeDocument/2006/relationships/image" Target="../media/image87.png"/><Relationship Id="rId9" Type="http://schemas.openxmlformats.org/officeDocument/2006/relationships/image" Target="../media/image92.svg"/></Relationships>
</file>

<file path=ppt/slides/_rels/slide11.xml.rels><?xml version="1.0" encoding="UTF-8" standalone="yes"?>
<Relationships xmlns="http://schemas.openxmlformats.org/package/2006/relationships"><Relationship Id="rId8" Type="http://schemas.openxmlformats.org/officeDocument/2006/relationships/image" Target="../media/image90.svg"/><Relationship Id="rId3" Type="http://schemas.openxmlformats.org/officeDocument/2006/relationships/image" Target="../media/image86.svg"/><Relationship Id="rId7" Type="http://schemas.openxmlformats.org/officeDocument/2006/relationships/image" Target="../media/image89.png"/><Relationship Id="rId12" Type="http://schemas.openxmlformats.org/officeDocument/2006/relationships/image" Target="../media/image15.svg"/><Relationship Id="rId2" Type="http://schemas.openxmlformats.org/officeDocument/2006/relationships/image" Target="../media/image85.png"/><Relationship Id="rId1" Type="http://schemas.openxmlformats.org/officeDocument/2006/relationships/slideLayout" Target="../slideLayouts/slideLayout7.xml"/><Relationship Id="rId6" Type="http://schemas.openxmlformats.org/officeDocument/2006/relationships/image" Target="../media/image93.jpeg"/><Relationship Id="rId11" Type="http://schemas.openxmlformats.org/officeDocument/2006/relationships/image" Target="../media/image14.png"/><Relationship Id="rId5" Type="http://schemas.openxmlformats.org/officeDocument/2006/relationships/image" Target="../media/image88.svg"/><Relationship Id="rId10" Type="http://schemas.openxmlformats.org/officeDocument/2006/relationships/image" Target="../media/image92.svg"/><Relationship Id="rId4" Type="http://schemas.openxmlformats.org/officeDocument/2006/relationships/image" Target="../media/image87.png"/><Relationship Id="rId9" Type="http://schemas.openxmlformats.org/officeDocument/2006/relationships/image" Target="../media/image91.png"/></Relationships>
</file>

<file path=ppt/slides/_rels/slide12.xml.rels><?xml version="1.0" encoding="UTF-8" standalone="yes"?>
<Relationships xmlns="http://schemas.openxmlformats.org/package/2006/relationships"><Relationship Id="rId8" Type="http://schemas.openxmlformats.org/officeDocument/2006/relationships/image" Target="../media/image100.svg"/><Relationship Id="rId13" Type="http://schemas.openxmlformats.org/officeDocument/2006/relationships/image" Target="../media/image103.png"/><Relationship Id="rId3" Type="http://schemas.openxmlformats.org/officeDocument/2006/relationships/image" Target="../media/image95.svg"/><Relationship Id="rId7" Type="http://schemas.openxmlformats.org/officeDocument/2006/relationships/image" Target="../media/image99.png"/><Relationship Id="rId12" Type="http://schemas.openxmlformats.org/officeDocument/2006/relationships/image" Target="../media/image27.svg"/><Relationship Id="rId2" Type="http://schemas.openxmlformats.org/officeDocument/2006/relationships/image" Target="../media/image94.png"/><Relationship Id="rId1" Type="http://schemas.openxmlformats.org/officeDocument/2006/relationships/slideLayout" Target="../slideLayouts/slideLayout7.xml"/><Relationship Id="rId6" Type="http://schemas.openxmlformats.org/officeDocument/2006/relationships/image" Target="../media/image98.jpeg"/><Relationship Id="rId11" Type="http://schemas.openxmlformats.org/officeDocument/2006/relationships/image" Target="../media/image26.png"/><Relationship Id="rId5" Type="http://schemas.openxmlformats.org/officeDocument/2006/relationships/image" Target="../media/image97.svg"/><Relationship Id="rId10" Type="http://schemas.openxmlformats.org/officeDocument/2006/relationships/image" Target="../media/image102.svg"/><Relationship Id="rId4" Type="http://schemas.openxmlformats.org/officeDocument/2006/relationships/image" Target="../media/image96.png"/><Relationship Id="rId9" Type="http://schemas.openxmlformats.org/officeDocument/2006/relationships/image" Target="../media/image101.png"/><Relationship Id="rId14" Type="http://schemas.openxmlformats.org/officeDocument/2006/relationships/image" Target="../media/image104.svg"/></Relationships>
</file>

<file path=ppt/slides/_rels/slide13.xml.rels><?xml version="1.0" encoding="UTF-8" standalone="yes"?>
<Relationships xmlns="http://schemas.openxmlformats.org/package/2006/relationships"><Relationship Id="rId8" Type="http://schemas.openxmlformats.org/officeDocument/2006/relationships/image" Target="../media/image109.svg"/><Relationship Id="rId13" Type="http://schemas.openxmlformats.org/officeDocument/2006/relationships/image" Target="../media/image52.png"/><Relationship Id="rId3" Type="http://schemas.openxmlformats.org/officeDocument/2006/relationships/image" Target="../media/image2.svg"/><Relationship Id="rId7" Type="http://schemas.openxmlformats.org/officeDocument/2006/relationships/image" Target="../media/image108.png"/><Relationship Id="rId12" Type="http://schemas.openxmlformats.org/officeDocument/2006/relationships/image" Target="../media/image113.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7.jpeg"/><Relationship Id="rId11" Type="http://schemas.openxmlformats.org/officeDocument/2006/relationships/image" Target="../media/image112.png"/><Relationship Id="rId5" Type="http://schemas.openxmlformats.org/officeDocument/2006/relationships/image" Target="../media/image106.svg"/><Relationship Id="rId10" Type="http://schemas.openxmlformats.org/officeDocument/2006/relationships/image" Target="../media/image111.svg"/><Relationship Id="rId4" Type="http://schemas.openxmlformats.org/officeDocument/2006/relationships/image" Target="../media/image105.png"/><Relationship Id="rId9" Type="http://schemas.openxmlformats.org/officeDocument/2006/relationships/image" Target="../media/image110.png"/><Relationship Id="rId14" Type="http://schemas.openxmlformats.org/officeDocument/2006/relationships/image" Target="../media/image53.svg"/></Relationships>
</file>

<file path=ppt/slides/_rels/slide14.xml.rels><?xml version="1.0" encoding="UTF-8" standalone="yes"?>
<Relationships xmlns="http://schemas.openxmlformats.org/package/2006/relationships"><Relationship Id="rId8" Type="http://schemas.openxmlformats.org/officeDocument/2006/relationships/image" Target="../media/image118.png"/><Relationship Id="rId13" Type="http://schemas.openxmlformats.org/officeDocument/2006/relationships/image" Target="../media/image13.svg"/><Relationship Id="rId3" Type="http://schemas.openxmlformats.org/officeDocument/2006/relationships/image" Target="../media/image49.svg"/><Relationship Id="rId7" Type="http://schemas.openxmlformats.org/officeDocument/2006/relationships/image" Target="../media/image117.svg"/><Relationship Id="rId12" Type="http://schemas.openxmlformats.org/officeDocument/2006/relationships/image" Target="../media/image12.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116.png"/><Relationship Id="rId11" Type="http://schemas.openxmlformats.org/officeDocument/2006/relationships/image" Target="../media/image39.svg"/><Relationship Id="rId5" Type="http://schemas.openxmlformats.org/officeDocument/2006/relationships/image" Target="../media/image115.png"/><Relationship Id="rId10" Type="http://schemas.openxmlformats.org/officeDocument/2006/relationships/image" Target="../media/image38.png"/><Relationship Id="rId4" Type="http://schemas.openxmlformats.org/officeDocument/2006/relationships/image" Target="../media/image114.png"/><Relationship Id="rId9" Type="http://schemas.openxmlformats.org/officeDocument/2006/relationships/image" Target="../media/image119.svg"/></Relationships>
</file>

<file path=ppt/slides/_rels/slide15.xml.rels><?xml version="1.0" encoding="UTF-8" standalone="yes"?>
<Relationships xmlns="http://schemas.openxmlformats.org/package/2006/relationships"><Relationship Id="rId8" Type="http://schemas.openxmlformats.org/officeDocument/2006/relationships/image" Target="../media/image126.svg"/><Relationship Id="rId3" Type="http://schemas.openxmlformats.org/officeDocument/2006/relationships/image" Target="../media/image121.svg"/><Relationship Id="rId7" Type="http://schemas.openxmlformats.org/officeDocument/2006/relationships/image" Target="../media/image125.png"/><Relationship Id="rId12" Type="http://schemas.openxmlformats.org/officeDocument/2006/relationships/image" Target="../media/image45.svg"/><Relationship Id="rId2" Type="http://schemas.openxmlformats.org/officeDocument/2006/relationships/image" Target="../media/image120.png"/><Relationship Id="rId1" Type="http://schemas.openxmlformats.org/officeDocument/2006/relationships/slideLayout" Target="../slideLayouts/slideLayout7.xml"/><Relationship Id="rId6" Type="http://schemas.openxmlformats.org/officeDocument/2006/relationships/image" Target="../media/image124.svg"/><Relationship Id="rId11" Type="http://schemas.openxmlformats.org/officeDocument/2006/relationships/image" Target="../media/image44.png"/><Relationship Id="rId5" Type="http://schemas.openxmlformats.org/officeDocument/2006/relationships/image" Target="../media/image123.png"/><Relationship Id="rId10" Type="http://schemas.openxmlformats.org/officeDocument/2006/relationships/image" Target="../media/image37.svg"/><Relationship Id="rId4" Type="http://schemas.openxmlformats.org/officeDocument/2006/relationships/image" Target="../media/image122.png"/><Relationship Id="rId9" Type="http://schemas.openxmlformats.org/officeDocument/2006/relationships/image" Target="../media/image36.png"/></Relationships>
</file>

<file path=ppt/slides/_rels/slide16.xml.rels><?xml version="1.0" encoding="UTF-8" standalone="yes"?>
<Relationships xmlns="http://schemas.openxmlformats.org/package/2006/relationships"><Relationship Id="rId8" Type="http://schemas.openxmlformats.org/officeDocument/2006/relationships/image" Target="../media/image101.png"/><Relationship Id="rId13" Type="http://schemas.openxmlformats.org/officeDocument/2006/relationships/image" Target="../media/image11.svg"/><Relationship Id="rId3" Type="http://schemas.openxmlformats.org/officeDocument/2006/relationships/image" Target="../media/image2.svg"/><Relationship Id="rId7" Type="http://schemas.openxmlformats.org/officeDocument/2006/relationships/image" Target="../media/image41.sv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image" Target="../media/image27.svg"/><Relationship Id="rId5" Type="http://schemas.openxmlformats.org/officeDocument/2006/relationships/image" Target="../media/image128.svg"/><Relationship Id="rId10" Type="http://schemas.openxmlformats.org/officeDocument/2006/relationships/image" Target="../media/image26.png"/><Relationship Id="rId4" Type="http://schemas.openxmlformats.org/officeDocument/2006/relationships/image" Target="../media/image127.png"/><Relationship Id="rId9" Type="http://schemas.openxmlformats.org/officeDocument/2006/relationships/image" Target="../media/image102.svg"/><Relationship Id="rId1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ADBCD"/>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Freeform 3"/>
          <p:cNvSpPr/>
          <p:nvPr/>
        </p:nvSpPr>
        <p:spPr>
          <a:xfrm rot="-68121">
            <a:off x="1554645" y="1205282"/>
            <a:ext cx="13337124" cy="8643199"/>
          </a:xfrm>
          <a:custGeom>
            <a:avLst/>
            <a:gdLst/>
            <a:ahLst/>
            <a:cxnLst/>
            <a:rect l="l" t="t" r="r" b="b"/>
            <a:pathLst>
              <a:path w="11968627" h="7855771">
                <a:moveTo>
                  <a:pt x="0" y="0"/>
                </a:moveTo>
                <a:lnTo>
                  <a:pt x="11968626" y="0"/>
                </a:lnTo>
                <a:lnTo>
                  <a:pt x="11968626" y="7855771"/>
                </a:lnTo>
                <a:lnTo>
                  <a:pt x="0" y="785577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431112">
            <a:off x="14020737" y="457923"/>
            <a:ext cx="4144837" cy="3914569"/>
          </a:xfrm>
          <a:custGeom>
            <a:avLst/>
            <a:gdLst/>
            <a:ahLst/>
            <a:cxnLst/>
            <a:rect l="l" t="t" r="r" b="b"/>
            <a:pathLst>
              <a:path w="4144837" h="3914569">
                <a:moveTo>
                  <a:pt x="0" y="0"/>
                </a:moveTo>
                <a:lnTo>
                  <a:pt x="4144837" y="0"/>
                </a:lnTo>
                <a:lnTo>
                  <a:pt x="4144837" y="3914569"/>
                </a:lnTo>
                <a:lnTo>
                  <a:pt x="0" y="391456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785742">
            <a:off x="11559390" y="2664630"/>
            <a:ext cx="6102922" cy="5332428"/>
          </a:xfrm>
          <a:custGeom>
            <a:avLst/>
            <a:gdLst/>
            <a:ahLst/>
            <a:cxnLst/>
            <a:rect l="l" t="t" r="r" b="b"/>
            <a:pathLst>
              <a:path w="6102922" h="5332428">
                <a:moveTo>
                  <a:pt x="0" y="0"/>
                </a:moveTo>
                <a:lnTo>
                  <a:pt x="6102922" y="0"/>
                </a:lnTo>
                <a:lnTo>
                  <a:pt x="6102922" y="5332428"/>
                </a:lnTo>
                <a:lnTo>
                  <a:pt x="0" y="5332428"/>
                </a:lnTo>
                <a:lnTo>
                  <a:pt x="0" y="0"/>
                </a:lnTo>
                <a:close/>
              </a:path>
            </a:pathLst>
          </a:custGeom>
          <a:blipFill>
            <a:blip r:embed="rId8"/>
            <a:stretch>
              <a:fillRect/>
            </a:stretch>
          </a:blipFill>
        </p:spPr>
      </p:sp>
      <p:sp>
        <p:nvSpPr>
          <p:cNvPr id="8" name="Freeform 8"/>
          <p:cNvSpPr/>
          <p:nvPr/>
        </p:nvSpPr>
        <p:spPr>
          <a:xfrm rot="-772345">
            <a:off x="928460" y="6581778"/>
            <a:ext cx="1499829" cy="3158683"/>
          </a:xfrm>
          <a:custGeom>
            <a:avLst/>
            <a:gdLst/>
            <a:ahLst/>
            <a:cxnLst/>
            <a:rect l="l" t="t" r="r" b="b"/>
            <a:pathLst>
              <a:path w="1499829" h="3158683">
                <a:moveTo>
                  <a:pt x="0" y="0"/>
                </a:moveTo>
                <a:lnTo>
                  <a:pt x="1499829" y="0"/>
                </a:lnTo>
                <a:lnTo>
                  <a:pt x="1499829" y="3158683"/>
                </a:lnTo>
                <a:lnTo>
                  <a:pt x="0" y="315868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rot="7840615">
            <a:off x="13859570" y="1515622"/>
            <a:ext cx="2348424" cy="768575"/>
          </a:xfrm>
          <a:custGeom>
            <a:avLst/>
            <a:gdLst/>
            <a:ahLst/>
            <a:cxnLst/>
            <a:rect l="l" t="t" r="r" b="b"/>
            <a:pathLst>
              <a:path w="2348424" h="768575">
                <a:moveTo>
                  <a:pt x="0" y="0"/>
                </a:moveTo>
                <a:lnTo>
                  <a:pt x="2348424" y="0"/>
                </a:lnTo>
                <a:lnTo>
                  <a:pt x="2348424" y="768575"/>
                </a:lnTo>
                <a:lnTo>
                  <a:pt x="0" y="76857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Freeform 10"/>
          <p:cNvSpPr/>
          <p:nvPr/>
        </p:nvSpPr>
        <p:spPr>
          <a:xfrm>
            <a:off x="14503181" y="8221861"/>
            <a:ext cx="1061203" cy="1061203"/>
          </a:xfrm>
          <a:custGeom>
            <a:avLst/>
            <a:gdLst/>
            <a:ahLst/>
            <a:cxnLst/>
            <a:rect l="l" t="t" r="r" b="b"/>
            <a:pathLst>
              <a:path w="1061203" h="1061203">
                <a:moveTo>
                  <a:pt x="0" y="0"/>
                </a:moveTo>
                <a:lnTo>
                  <a:pt x="1061202" y="0"/>
                </a:lnTo>
                <a:lnTo>
                  <a:pt x="1061202" y="1061203"/>
                </a:lnTo>
                <a:lnTo>
                  <a:pt x="0" y="106120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1" name="Freeform 11"/>
          <p:cNvSpPr/>
          <p:nvPr/>
        </p:nvSpPr>
        <p:spPr>
          <a:xfrm rot="-611161">
            <a:off x="1289756" y="758915"/>
            <a:ext cx="862233" cy="1931762"/>
          </a:xfrm>
          <a:custGeom>
            <a:avLst/>
            <a:gdLst/>
            <a:ahLst/>
            <a:cxnLst/>
            <a:rect l="l" t="t" r="r" b="b"/>
            <a:pathLst>
              <a:path w="862233" h="1931762">
                <a:moveTo>
                  <a:pt x="0" y="0"/>
                </a:moveTo>
                <a:lnTo>
                  <a:pt x="862233" y="0"/>
                </a:lnTo>
                <a:lnTo>
                  <a:pt x="862233" y="1931762"/>
                </a:lnTo>
                <a:lnTo>
                  <a:pt x="0" y="1931762"/>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grpSp>
        <p:nvGrpSpPr>
          <p:cNvPr id="12" name="Group 12"/>
          <p:cNvGrpSpPr/>
          <p:nvPr/>
        </p:nvGrpSpPr>
        <p:grpSpPr>
          <a:xfrm>
            <a:off x="3363111" y="1389228"/>
            <a:ext cx="8360098" cy="8381141"/>
            <a:chOff x="76544" y="11955"/>
            <a:chExt cx="11146797" cy="11174856"/>
          </a:xfrm>
        </p:grpSpPr>
        <p:sp>
          <p:nvSpPr>
            <p:cNvPr id="13" name="TextBox 13"/>
            <p:cNvSpPr txBox="1"/>
            <p:nvPr/>
          </p:nvSpPr>
          <p:spPr>
            <a:xfrm rot="21517737">
              <a:off x="76544" y="3177569"/>
              <a:ext cx="11146797" cy="4088299"/>
            </a:xfrm>
            <a:prstGeom prst="rect">
              <a:avLst/>
            </a:prstGeom>
          </p:spPr>
          <p:txBody>
            <a:bodyPr lIns="0" tIns="0" rIns="0" bIns="0" rtlCol="0" anchor="t">
              <a:spAutoFit/>
            </a:bodyPr>
            <a:lstStyle/>
            <a:p>
              <a:pPr algn="ctr">
                <a:lnSpc>
                  <a:spcPts val="11421"/>
                </a:lnSpc>
              </a:pPr>
              <a:r>
                <a:rPr lang="en-US" sz="13200">
                  <a:solidFill>
                    <a:srgbClr val="272626"/>
                  </a:solidFill>
                  <a:latin typeface="KG Primary Penmanship"/>
                </a:rPr>
                <a:t>Meet the teacher</a:t>
              </a:r>
            </a:p>
          </p:txBody>
        </p:sp>
        <p:sp>
          <p:nvSpPr>
            <p:cNvPr id="14" name="TextBox 14"/>
            <p:cNvSpPr txBox="1"/>
            <p:nvPr/>
          </p:nvSpPr>
          <p:spPr>
            <a:xfrm rot="-82743">
              <a:off x="574299" y="11955"/>
              <a:ext cx="9713109" cy="1213909"/>
            </a:xfrm>
            <a:prstGeom prst="rect">
              <a:avLst/>
            </a:prstGeom>
          </p:spPr>
          <p:txBody>
            <a:bodyPr lIns="0" tIns="0" rIns="0" bIns="0" rtlCol="0" anchor="t">
              <a:spAutoFit/>
            </a:bodyPr>
            <a:lstStyle/>
            <a:p>
              <a:pPr algn="ctr">
                <a:lnSpc>
                  <a:spcPts val="7699"/>
                </a:lnSpc>
              </a:pPr>
              <a:r>
                <a:rPr lang="en-US" sz="5499">
                  <a:solidFill>
                    <a:srgbClr val="272626"/>
                  </a:solidFill>
                  <a:latin typeface="KG Primary Penmanship"/>
                </a:rPr>
                <a:t>Priory Primary School</a:t>
              </a:r>
            </a:p>
          </p:txBody>
        </p:sp>
        <p:sp>
          <p:nvSpPr>
            <p:cNvPr id="15" name="TextBox 15"/>
            <p:cNvSpPr txBox="1"/>
            <p:nvPr/>
          </p:nvSpPr>
          <p:spPr>
            <a:xfrm rot="21513261">
              <a:off x="1875385" y="8472392"/>
              <a:ext cx="8155908" cy="2714419"/>
            </a:xfrm>
            <a:prstGeom prst="rect">
              <a:avLst/>
            </a:prstGeom>
          </p:spPr>
          <p:txBody>
            <a:bodyPr lIns="0" tIns="0" rIns="0" bIns="0" rtlCol="0" anchor="t">
              <a:spAutoFit/>
            </a:bodyPr>
            <a:lstStyle/>
            <a:p>
              <a:pPr algn="ctr">
                <a:lnSpc>
                  <a:spcPts val="4928"/>
                </a:lnSpc>
              </a:pPr>
              <a:r>
                <a:rPr lang="en-US" sz="8000">
                  <a:solidFill>
                    <a:srgbClr val="272626"/>
                  </a:solidFill>
                  <a:latin typeface="KG Primary Penmanship"/>
                </a:rPr>
                <a:t> </a:t>
              </a:r>
              <a:r>
                <a:rPr lang="en-US" sz="8800" b="1">
                  <a:solidFill>
                    <a:srgbClr val="272626"/>
                  </a:solidFill>
                  <a:latin typeface="KG Primary Penmanship"/>
                </a:rPr>
                <a:t>Britto Class</a:t>
              </a:r>
            </a:p>
            <a:p>
              <a:pPr algn="ctr">
                <a:lnSpc>
                  <a:spcPts val="4928"/>
                </a:lnSpc>
              </a:pPr>
              <a:r>
                <a:rPr lang="en-US" sz="6600">
                  <a:solidFill>
                    <a:srgbClr val="272626"/>
                  </a:solidFill>
                  <a:latin typeface="KG Primary Penmanship"/>
                </a:rPr>
                <a:t>Reception &amp; Year 1</a:t>
              </a:r>
            </a:p>
            <a:p>
              <a:pPr algn="ctr">
                <a:lnSpc>
                  <a:spcPts val="4928"/>
                </a:lnSpc>
              </a:pPr>
              <a:r>
                <a:rPr lang="en-US" sz="6600">
                  <a:solidFill>
                    <a:srgbClr val="272626"/>
                  </a:solidFill>
                  <a:latin typeface="KG Primary Penmanship"/>
                </a:rPr>
                <a:t>2026/27</a:t>
              </a:r>
            </a:p>
          </p:txBody>
        </p:sp>
      </p:grpSp>
      <p:sp>
        <p:nvSpPr>
          <p:cNvPr id="16" name="Freeform 16"/>
          <p:cNvSpPr/>
          <p:nvPr/>
        </p:nvSpPr>
        <p:spPr>
          <a:xfrm>
            <a:off x="7140096" y="2410292"/>
            <a:ext cx="1261225" cy="1261225"/>
          </a:xfrm>
          <a:custGeom>
            <a:avLst/>
            <a:gdLst/>
            <a:ahLst/>
            <a:cxnLst/>
            <a:rect l="l" t="t" r="r" b="b"/>
            <a:pathLst>
              <a:path w="1261225" h="1261225">
                <a:moveTo>
                  <a:pt x="0" y="0"/>
                </a:moveTo>
                <a:lnTo>
                  <a:pt x="1261225" y="0"/>
                </a:lnTo>
                <a:lnTo>
                  <a:pt x="1261225" y="1261225"/>
                </a:lnTo>
                <a:lnTo>
                  <a:pt x="0" y="1261225"/>
                </a:lnTo>
                <a:lnTo>
                  <a:pt x="0" y="0"/>
                </a:lnTo>
                <a:close/>
              </a:path>
            </a:pathLst>
          </a:custGeom>
          <a:blipFill>
            <a:blip r:embed="rId17"/>
            <a:stretch>
              <a:fillRect/>
            </a:stretch>
          </a:blipFill>
        </p:spPr>
      </p:sp>
      <p:pic>
        <p:nvPicPr>
          <p:cNvPr id="1026" name="Picture 2" descr="https://tse1.mm.bing.net/th?id=OIP.ErNfFm2Hq_yNzUuTh-KOeAHaHa&amp;pid=Api&amp;P=0&amp;h=180">
            <a:extLst>
              <a:ext uri="{FF2B5EF4-FFF2-40B4-BE49-F238E27FC236}">
                <a16:creationId xmlns:a16="http://schemas.microsoft.com/office/drawing/2014/main" id="{2E1A55C7-DDFE-46C1-BC8A-49392E35855F}"/>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2866612" y="3551647"/>
            <a:ext cx="3631790" cy="3631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EC4"/>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Freeform 3"/>
          <p:cNvSpPr/>
          <p:nvPr/>
        </p:nvSpPr>
        <p:spPr>
          <a:xfrm flipH="1">
            <a:off x="3079045" y="1226154"/>
            <a:ext cx="8504625" cy="8032146"/>
          </a:xfrm>
          <a:custGeom>
            <a:avLst/>
            <a:gdLst/>
            <a:ahLst/>
            <a:cxnLst/>
            <a:rect l="l" t="t" r="r" b="b"/>
            <a:pathLst>
              <a:path w="8504625" h="8032146">
                <a:moveTo>
                  <a:pt x="8504625" y="0"/>
                </a:moveTo>
                <a:lnTo>
                  <a:pt x="0" y="0"/>
                </a:lnTo>
                <a:lnTo>
                  <a:pt x="0" y="8032146"/>
                </a:lnTo>
                <a:lnTo>
                  <a:pt x="8504625" y="8032146"/>
                </a:lnTo>
                <a:lnTo>
                  <a:pt x="8504625"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TextBox 4"/>
          <p:cNvSpPr txBox="1"/>
          <p:nvPr/>
        </p:nvSpPr>
        <p:spPr>
          <a:xfrm>
            <a:off x="3336027" y="3725835"/>
            <a:ext cx="7990659" cy="3402213"/>
          </a:xfrm>
          <a:prstGeom prst="rect">
            <a:avLst/>
          </a:prstGeom>
        </p:spPr>
        <p:txBody>
          <a:bodyPr wrap="square" lIns="0" tIns="0" rIns="0" bIns="0" rtlCol="0" anchor="t">
            <a:spAutoFit/>
          </a:bodyPr>
          <a:lstStyle/>
          <a:p>
            <a:pPr algn="ctr">
              <a:lnSpc>
                <a:spcPts val="8640"/>
              </a:lnSpc>
            </a:pPr>
            <a:r>
              <a:rPr lang="en-US" sz="9600">
                <a:solidFill>
                  <a:srgbClr val="272626"/>
                </a:solidFill>
                <a:latin typeface="KG Primary Penmanship"/>
              </a:rPr>
              <a:t>Hello and welcome/ welcome back to school!</a:t>
            </a:r>
          </a:p>
        </p:txBody>
      </p:sp>
      <p:sp>
        <p:nvSpPr>
          <p:cNvPr id="5" name="Freeform 5"/>
          <p:cNvSpPr/>
          <p:nvPr/>
        </p:nvSpPr>
        <p:spPr>
          <a:xfrm rot="-752723">
            <a:off x="10996929" y="4708508"/>
            <a:ext cx="2071506" cy="2721738"/>
          </a:xfrm>
          <a:custGeom>
            <a:avLst/>
            <a:gdLst/>
            <a:ahLst/>
            <a:cxnLst/>
            <a:rect l="l" t="t" r="r" b="b"/>
            <a:pathLst>
              <a:path w="2071506" h="2721738">
                <a:moveTo>
                  <a:pt x="0" y="0"/>
                </a:moveTo>
                <a:lnTo>
                  <a:pt x="2071506" y="0"/>
                </a:lnTo>
                <a:lnTo>
                  <a:pt x="2071506" y="2721738"/>
                </a:lnTo>
                <a:lnTo>
                  <a:pt x="0" y="27217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12600291" y="2262204"/>
            <a:ext cx="2668061" cy="2884599"/>
          </a:xfrm>
          <a:custGeom>
            <a:avLst/>
            <a:gdLst/>
            <a:ahLst/>
            <a:cxnLst/>
            <a:rect l="l" t="t" r="r" b="b"/>
            <a:pathLst>
              <a:path w="2668061" h="2884599">
                <a:moveTo>
                  <a:pt x="0" y="0"/>
                </a:moveTo>
                <a:lnTo>
                  <a:pt x="2668061" y="0"/>
                </a:lnTo>
                <a:lnTo>
                  <a:pt x="2668061" y="2884599"/>
                </a:lnTo>
                <a:lnTo>
                  <a:pt x="0" y="288459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rot="789396">
            <a:off x="13463196" y="5898654"/>
            <a:ext cx="1852457" cy="2707724"/>
          </a:xfrm>
          <a:custGeom>
            <a:avLst/>
            <a:gdLst/>
            <a:ahLst/>
            <a:cxnLst/>
            <a:rect l="l" t="t" r="r" b="b"/>
            <a:pathLst>
              <a:path w="1852457" h="2707724">
                <a:moveTo>
                  <a:pt x="0" y="0"/>
                </a:moveTo>
                <a:lnTo>
                  <a:pt x="1852456" y="0"/>
                </a:lnTo>
                <a:lnTo>
                  <a:pt x="1852456" y="2707724"/>
                </a:lnTo>
                <a:lnTo>
                  <a:pt x="0" y="270772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Freeform 8"/>
          <p:cNvSpPr/>
          <p:nvPr/>
        </p:nvSpPr>
        <p:spPr>
          <a:xfrm rot="1697473">
            <a:off x="2866822" y="2664708"/>
            <a:ext cx="1232340" cy="1207693"/>
          </a:xfrm>
          <a:custGeom>
            <a:avLst/>
            <a:gdLst/>
            <a:ahLst/>
            <a:cxnLst/>
            <a:rect l="l" t="t" r="r" b="b"/>
            <a:pathLst>
              <a:path w="1232340" h="1207693">
                <a:moveTo>
                  <a:pt x="0" y="0"/>
                </a:moveTo>
                <a:lnTo>
                  <a:pt x="1232340" y="0"/>
                </a:lnTo>
                <a:lnTo>
                  <a:pt x="1232340" y="1207693"/>
                </a:lnTo>
                <a:lnTo>
                  <a:pt x="0" y="120769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9" name="Freeform 9"/>
          <p:cNvSpPr/>
          <p:nvPr/>
        </p:nvSpPr>
        <p:spPr>
          <a:xfrm rot="7840615">
            <a:off x="2536802" y="8217261"/>
            <a:ext cx="2348424" cy="768575"/>
          </a:xfrm>
          <a:custGeom>
            <a:avLst/>
            <a:gdLst/>
            <a:ahLst/>
            <a:cxnLst/>
            <a:rect l="l" t="t" r="r" b="b"/>
            <a:pathLst>
              <a:path w="2348424" h="768575">
                <a:moveTo>
                  <a:pt x="0" y="0"/>
                </a:moveTo>
                <a:lnTo>
                  <a:pt x="2348424" y="0"/>
                </a:lnTo>
                <a:lnTo>
                  <a:pt x="2348424" y="768576"/>
                </a:lnTo>
                <a:lnTo>
                  <a:pt x="0" y="76857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0" name="Freeform 10"/>
          <p:cNvSpPr/>
          <p:nvPr/>
        </p:nvSpPr>
        <p:spPr>
          <a:xfrm>
            <a:off x="15599498" y="2089208"/>
            <a:ext cx="1061203" cy="1061203"/>
          </a:xfrm>
          <a:custGeom>
            <a:avLst/>
            <a:gdLst/>
            <a:ahLst/>
            <a:cxnLst/>
            <a:rect l="l" t="t" r="r" b="b"/>
            <a:pathLst>
              <a:path w="1061203" h="1061203">
                <a:moveTo>
                  <a:pt x="0" y="0"/>
                </a:moveTo>
                <a:lnTo>
                  <a:pt x="1061202" y="0"/>
                </a:lnTo>
                <a:lnTo>
                  <a:pt x="1061202" y="1061202"/>
                </a:lnTo>
                <a:lnTo>
                  <a:pt x="0" y="106120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1" name="Freeform 11"/>
          <p:cNvSpPr/>
          <p:nvPr/>
        </p:nvSpPr>
        <p:spPr>
          <a:xfrm rot="-720983">
            <a:off x="1330478" y="5159115"/>
            <a:ext cx="1794567" cy="3087917"/>
          </a:xfrm>
          <a:custGeom>
            <a:avLst/>
            <a:gdLst/>
            <a:ahLst/>
            <a:cxnLst/>
            <a:rect l="l" t="t" r="r" b="b"/>
            <a:pathLst>
              <a:path w="1794567" h="3087917">
                <a:moveTo>
                  <a:pt x="0" y="0"/>
                </a:moveTo>
                <a:lnTo>
                  <a:pt x="1794567" y="0"/>
                </a:lnTo>
                <a:lnTo>
                  <a:pt x="1794567" y="3087917"/>
                </a:lnTo>
                <a:lnTo>
                  <a:pt x="0" y="3087917"/>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CCEE9"/>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Freeform 3"/>
          <p:cNvSpPr/>
          <p:nvPr/>
        </p:nvSpPr>
        <p:spPr>
          <a:xfrm>
            <a:off x="2794493" y="331322"/>
            <a:ext cx="12725400" cy="9642104"/>
          </a:xfrm>
          <a:custGeom>
            <a:avLst/>
            <a:gdLst/>
            <a:ahLst/>
            <a:cxnLst/>
            <a:rect l="l" t="t" r="r" b="b"/>
            <a:pathLst>
              <a:path w="7072236" h="6750771">
                <a:moveTo>
                  <a:pt x="0" y="0"/>
                </a:moveTo>
                <a:lnTo>
                  <a:pt x="7072236" y="0"/>
                </a:lnTo>
                <a:lnTo>
                  <a:pt x="7072236" y="6750771"/>
                </a:lnTo>
                <a:lnTo>
                  <a:pt x="0" y="675077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6001577" y="1645206"/>
            <a:ext cx="6999160" cy="963725"/>
          </a:xfrm>
          <a:prstGeom prst="rect">
            <a:avLst/>
          </a:prstGeom>
        </p:spPr>
        <p:txBody>
          <a:bodyPr wrap="square" lIns="0" tIns="0" rIns="0" bIns="0" rtlCol="0" anchor="t">
            <a:spAutoFit/>
          </a:bodyPr>
          <a:lstStyle/>
          <a:p>
            <a:pPr algn="ctr">
              <a:lnSpc>
                <a:spcPts val="6480"/>
              </a:lnSpc>
            </a:pPr>
            <a:r>
              <a:rPr lang="en-US" sz="8800">
                <a:solidFill>
                  <a:srgbClr val="272626"/>
                </a:solidFill>
                <a:latin typeface="KG Primary Penmanship"/>
              </a:rPr>
              <a:t>Staff in our Class</a:t>
            </a:r>
          </a:p>
        </p:txBody>
      </p:sp>
      <p:sp>
        <p:nvSpPr>
          <p:cNvPr id="5" name="Freeform 5"/>
          <p:cNvSpPr/>
          <p:nvPr/>
        </p:nvSpPr>
        <p:spPr>
          <a:xfrm>
            <a:off x="13950133" y="665860"/>
            <a:ext cx="2122534" cy="2089649"/>
          </a:xfrm>
          <a:custGeom>
            <a:avLst/>
            <a:gdLst/>
            <a:ahLst/>
            <a:cxnLst/>
            <a:rect l="l" t="t" r="r" b="b"/>
            <a:pathLst>
              <a:path w="2122534" h="2089649">
                <a:moveTo>
                  <a:pt x="0" y="0"/>
                </a:moveTo>
                <a:lnTo>
                  <a:pt x="2122533" y="0"/>
                </a:lnTo>
                <a:lnTo>
                  <a:pt x="2122533" y="2089649"/>
                </a:lnTo>
                <a:lnTo>
                  <a:pt x="0" y="208964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rot="-404314">
            <a:off x="1295604" y="6529532"/>
            <a:ext cx="3137285" cy="2748247"/>
          </a:xfrm>
          <a:custGeom>
            <a:avLst/>
            <a:gdLst/>
            <a:ahLst/>
            <a:cxnLst/>
            <a:rect l="l" t="t" r="r" b="b"/>
            <a:pathLst>
              <a:path w="3137285" h="2748247">
                <a:moveTo>
                  <a:pt x="0" y="0"/>
                </a:moveTo>
                <a:lnTo>
                  <a:pt x="3137284" y="0"/>
                </a:lnTo>
                <a:lnTo>
                  <a:pt x="3137284" y="2748247"/>
                </a:lnTo>
                <a:lnTo>
                  <a:pt x="0" y="274824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flipH="1">
            <a:off x="14401198" y="6371503"/>
            <a:ext cx="2195826" cy="3135793"/>
          </a:xfrm>
          <a:custGeom>
            <a:avLst/>
            <a:gdLst/>
            <a:ahLst/>
            <a:cxnLst/>
            <a:rect l="l" t="t" r="r" b="b"/>
            <a:pathLst>
              <a:path w="2195826" h="3135793">
                <a:moveTo>
                  <a:pt x="2195826" y="0"/>
                </a:moveTo>
                <a:lnTo>
                  <a:pt x="0" y="0"/>
                </a:lnTo>
                <a:lnTo>
                  <a:pt x="0" y="3135793"/>
                </a:lnTo>
                <a:lnTo>
                  <a:pt x="2195826" y="3135793"/>
                </a:lnTo>
                <a:lnTo>
                  <a:pt x="2195826"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Freeform 8"/>
          <p:cNvSpPr/>
          <p:nvPr/>
        </p:nvSpPr>
        <p:spPr>
          <a:xfrm rot="-1616706">
            <a:off x="3707443" y="-82412"/>
            <a:ext cx="673623" cy="1834122"/>
          </a:xfrm>
          <a:custGeom>
            <a:avLst/>
            <a:gdLst/>
            <a:ahLst/>
            <a:cxnLst/>
            <a:rect l="l" t="t" r="r" b="b"/>
            <a:pathLst>
              <a:path w="673623" h="1834122">
                <a:moveTo>
                  <a:pt x="0" y="0"/>
                </a:moveTo>
                <a:lnTo>
                  <a:pt x="673623" y="0"/>
                </a:lnTo>
                <a:lnTo>
                  <a:pt x="673623" y="1834121"/>
                </a:lnTo>
                <a:lnTo>
                  <a:pt x="0" y="183412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9" name="Freeform 9"/>
          <p:cNvSpPr/>
          <p:nvPr/>
        </p:nvSpPr>
        <p:spPr>
          <a:xfrm rot="-548903">
            <a:off x="260754" y="1437785"/>
            <a:ext cx="2482113" cy="2635449"/>
          </a:xfrm>
          <a:custGeom>
            <a:avLst/>
            <a:gdLst/>
            <a:ahLst/>
            <a:cxnLst/>
            <a:rect l="l" t="t" r="r" b="b"/>
            <a:pathLst>
              <a:path w="2482113" h="2635449">
                <a:moveTo>
                  <a:pt x="0" y="0"/>
                </a:moveTo>
                <a:lnTo>
                  <a:pt x="2482113" y="0"/>
                </a:lnTo>
                <a:lnTo>
                  <a:pt x="2482113" y="2635448"/>
                </a:lnTo>
                <a:lnTo>
                  <a:pt x="0" y="263544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0" name="TextBox 9">
            <a:extLst>
              <a:ext uri="{FF2B5EF4-FFF2-40B4-BE49-F238E27FC236}">
                <a16:creationId xmlns:a16="http://schemas.microsoft.com/office/drawing/2014/main" id="{D0B3EDC6-06DE-44F9-BC65-8180A5A58AC3}"/>
              </a:ext>
            </a:extLst>
          </p:cNvPr>
          <p:cNvSpPr txBox="1"/>
          <p:nvPr/>
        </p:nvSpPr>
        <p:spPr>
          <a:xfrm>
            <a:off x="4760056" y="3194176"/>
            <a:ext cx="9336944" cy="5693866"/>
          </a:xfrm>
          <a:prstGeom prst="rect">
            <a:avLst/>
          </a:prstGeom>
          <a:noFill/>
        </p:spPr>
        <p:txBody>
          <a:bodyPr wrap="square" lIns="91440" tIns="45720" rIns="91440" bIns="45720" rtlCol="0" anchor="t">
            <a:spAutoFit/>
          </a:bodyPr>
          <a:lstStyle/>
          <a:p>
            <a:r>
              <a:rPr lang="en-GB" sz="2800">
                <a:latin typeface="Comic Sans MS" panose="030F0702030302020204" pitchFamily="66" charset="0"/>
              </a:rPr>
              <a:t>Mrs White – Class Teacher (M,T,W)</a:t>
            </a:r>
          </a:p>
          <a:p>
            <a:endParaRPr lang="en-GB" sz="2800">
              <a:latin typeface="Comic Sans MS" panose="030F0702030302020204" pitchFamily="66" charset="0"/>
            </a:endParaRPr>
          </a:p>
          <a:p>
            <a:r>
              <a:rPr lang="en-GB" sz="2800">
                <a:latin typeface="Comic Sans MS"/>
              </a:rPr>
              <a:t>Miss Digby – Class Teacher (Th, F) </a:t>
            </a:r>
          </a:p>
          <a:p>
            <a:endParaRPr lang="en-GB" sz="2800">
              <a:latin typeface="Comic Sans MS" panose="030F0702030302020204" pitchFamily="66" charset="0"/>
            </a:endParaRPr>
          </a:p>
          <a:p>
            <a:r>
              <a:rPr lang="en-GB" sz="2800">
                <a:latin typeface="Comic Sans MS" panose="030F0702030302020204" pitchFamily="66" charset="0"/>
              </a:rPr>
              <a:t>Senorita Perez – (Thurs- Teaches Spanish)</a:t>
            </a:r>
          </a:p>
          <a:p>
            <a:endParaRPr lang="en-GB" sz="2800">
              <a:latin typeface="Comic Sans MS" panose="030F0702030302020204" pitchFamily="66" charset="0"/>
            </a:endParaRPr>
          </a:p>
          <a:p>
            <a:r>
              <a:rPr lang="en-GB" sz="2800">
                <a:latin typeface="Comic Sans MS" panose="030F0702030302020204" pitchFamily="66" charset="0"/>
              </a:rPr>
              <a:t>Mrs Chandler  – Higher Level Teaching Assistant</a:t>
            </a:r>
          </a:p>
          <a:p>
            <a:r>
              <a:rPr lang="en-GB" sz="2800">
                <a:latin typeface="Comic Sans MS" panose="030F0702030302020204" pitchFamily="66" charset="0"/>
              </a:rPr>
              <a:t>(All mornings and afternoons except Weds pm) </a:t>
            </a:r>
          </a:p>
          <a:p>
            <a:endParaRPr lang="en-GB" sz="2800">
              <a:latin typeface="Comic Sans MS" panose="030F0702030302020204" pitchFamily="66" charset="0"/>
            </a:endParaRPr>
          </a:p>
          <a:p>
            <a:r>
              <a:rPr lang="en-GB" sz="2800">
                <a:latin typeface="Comic Sans MS" panose="030F0702030302020204" pitchFamily="66" charset="0"/>
              </a:rPr>
              <a:t>Mrs Belton (Mornings and Afternoons)</a:t>
            </a:r>
            <a:br>
              <a:rPr lang="en-GB" sz="2800">
                <a:latin typeface="Comic Sans MS" panose="030F0702030302020204" pitchFamily="66" charset="0"/>
              </a:rPr>
            </a:br>
            <a:endParaRPr lang="en-GB" sz="2800">
              <a:latin typeface="Comic Sans MS" panose="030F0702030302020204" pitchFamily="66" charset="0"/>
            </a:endParaRPr>
          </a:p>
          <a:p>
            <a:r>
              <a:rPr lang="en-GB" sz="2800">
                <a:latin typeface="Comic Sans MS" panose="030F0702030302020204" pitchFamily="66" charset="0"/>
              </a:rPr>
              <a:t>Miss Marks (Teaches PE on Tues pm and in class Weds and Thurs pm)</a:t>
            </a:r>
          </a:p>
        </p:txBody>
      </p:sp>
      <p:pic>
        <p:nvPicPr>
          <p:cNvPr id="11" name="Picture 10">
            <a:extLst>
              <a:ext uri="{FF2B5EF4-FFF2-40B4-BE49-F238E27FC236}">
                <a16:creationId xmlns:a16="http://schemas.microsoft.com/office/drawing/2014/main" id="{8239DC1E-EE2A-4E00-9865-D0FD8289FAC5}"/>
              </a:ext>
            </a:extLst>
          </p:cNvPr>
          <p:cNvPicPr/>
          <p:nvPr/>
        </p:nvPicPr>
        <p:blipFill rotWithShape="1">
          <a:blip r:embed="rId16" cstate="print">
            <a:extLst>
              <a:ext uri="{28A0092B-C50C-407E-A947-70E740481C1C}">
                <a14:useLocalDpi xmlns:a14="http://schemas.microsoft.com/office/drawing/2010/main" val="0"/>
              </a:ext>
            </a:extLst>
          </a:blip>
          <a:srcRect l="19859" t="20940" r="56326" b="14712"/>
          <a:stretch/>
        </p:blipFill>
        <p:spPr bwMode="auto">
          <a:xfrm>
            <a:off x="3917757" y="3158740"/>
            <a:ext cx="876935" cy="1333500"/>
          </a:xfrm>
          <a:prstGeom prst="rect">
            <a:avLst/>
          </a:prstGeom>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BC9760A2-E279-4842-9F4C-4CCA490E9082}"/>
              </a:ext>
            </a:extLst>
          </p:cNvPr>
          <p:cNvPicPr/>
          <p:nvPr/>
        </p:nvPicPr>
        <p:blipFill rotWithShape="1">
          <a:blip r:embed="rId17" cstate="print">
            <a:extLst>
              <a:ext uri="{28A0092B-C50C-407E-A947-70E740481C1C}">
                <a14:useLocalDpi xmlns:a14="http://schemas.microsoft.com/office/drawing/2010/main" val="0"/>
              </a:ext>
            </a:extLst>
          </a:blip>
          <a:srcRect l="21529" t="26435" r="53931" b="16640"/>
          <a:stretch/>
        </p:blipFill>
        <p:spPr bwMode="auto">
          <a:xfrm>
            <a:off x="11049000" y="3588946"/>
            <a:ext cx="1019175" cy="1329690"/>
          </a:xfrm>
          <a:prstGeom prst="rect">
            <a:avLst/>
          </a:prstGeom>
          <a:ln>
            <a:noFill/>
          </a:ln>
          <a:extLst>
            <a:ext uri="{53640926-AAD7-44D8-BBD7-CCE9431645EC}">
              <a14:shadowObscured xmlns:a14="http://schemas.microsoft.com/office/drawing/2010/main"/>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EC4"/>
        </a:solidFill>
        <a:effectLst/>
      </p:bgPr>
    </p:bg>
    <p:spTree>
      <p:nvGrpSpPr>
        <p:cNvPr id="1" name=""/>
        <p:cNvGrpSpPr/>
        <p:nvPr/>
      </p:nvGrpSpPr>
      <p:grpSpPr>
        <a:xfrm>
          <a:off x="0" y="0"/>
          <a:ext cx="0" cy="0"/>
          <a:chOff x="0" y="0"/>
          <a:chExt cx="0" cy="0"/>
        </a:xfrm>
      </p:grpSpPr>
      <p:sp>
        <p:nvSpPr>
          <p:cNvPr id="2" name="Freeform 2"/>
          <p:cNvSpPr/>
          <p:nvPr/>
        </p:nvSpPr>
        <p:spPr>
          <a:xfrm>
            <a:off x="2735114" y="952841"/>
            <a:ext cx="9620857" cy="9183546"/>
          </a:xfrm>
          <a:custGeom>
            <a:avLst/>
            <a:gdLst/>
            <a:ahLst/>
            <a:cxnLst/>
            <a:rect l="l" t="t" r="r" b="b"/>
            <a:pathLst>
              <a:path w="9620857" h="9183546">
                <a:moveTo>
                  <a:pt x="0" y="0"/>
                </a:moveTo>
                <a:lnTo>
                  <a:pt x="9620857" y="0"/>
                </a:lnTo>
                <a:lnTo>
                  <a:pt x="9620857" y="9183545"/>
                </a:lnTo>
                <a:lnTo>
                  <a:pt x="0" y="91835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054974">
            <a:off x="1735926" y="5988250"/>
            <a:ext cx="1344592" cy="2757152"/>
          </a:xfrm>
          <a:custGeom>
            <a:avLst/>
            <a:gdLst/>
            <a:ahLst/>
            <a:cxnLst/>
            <a:rect l="l" t="t" r="r" b="b"/>
            <a:pathLst>
              <a:path w="1344592" h="2757152">
                <a:moveTo>
                  <a:pt x="0" y="0"/>
                </a:moveTo>
                <a:lnTo>
                  <a:pt x="1344592" y="0"/>
                </a:lnTo>
                <a:lnTo>
                  <a:pt x="1344592" y="2757152"/>
                </a:lnTo>
                <a:lnTo>
                  <a:pt x="0" y="27571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1809594" y="7368492"/>
            <a:ext cx="2574510" cy="2003221"/>
          </a:xfrm>
          <a:custGeom>
            <a:avLst/>
            <a:gdLst/>
            <a:ahLst/>
            <a:cxnLst/>
            <a:rect l="l" t="t" r="r" b="b"/>
            <a:pathLst>
              <a:path w="2574510" h="2003221">
                <a:moveTo>
                  <a:pt x="0" y="0"/>
                </a:moveTo>
                <a:lnTo>
                  <a:pt x="2574510" y="0"/>
                </a:lnTo>
                <a:lnTo>
                  <a:pt x="2574510" y="2003222"/>
                </a:lnTo>
                <a:lnTo>
                  <a:pt x="0" y="20032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452987">
            <a:off x="12601898" y="443772"/>
            <a:ext cx="4787227" cy="4921448"/>
          </a:xfrm>
          <a:custGeom>
            <a:avLst/>
            <a:gdLst/>
            <a:ahLst/>
            <a:cxnLst/>
            <a:rect l="l" t="t" r="r" b="b"/>
            <a:pathLst>
              <a:path w="4787227" h="4921448">
                <a:moveTo>
                  <a:pt x="0" y="0"/>
                </a:moveTo>
                <a:lnTo>
                  <a:pt x="4787227" y="0"/>
                </a:lnTo>
                <a:lnTo>
                  <a:pt x="4787227" y="4921449"/>
                </a:lnTo>
                <a:lnTo>
                  <a:pt x="0" y="492144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6" name="Group 6"/>
          <p:cNvGrpSpPr>
            <a:grpSpLocks noChangeAspect="1"/>
          </p:cNvGrpSpPr>
          <p:nvPr/>
        </p:nvGrpSpPr>
        <p:grpSpPr>
          <a:xfrm rot="-434941">
            <a:off x="13072118" y="801542"/>
            <a:ext cx="4099689" cy="4099689"/>
            <a:chOff x="0" y="0"/>
            <a:chExt cx="6350000" cy="6350000"/>
          </a:xfrm>
        </p:grpSpPr>
        <p:sp>
          <p:nvSpPr>
            <p:cNvPr id="7" name="Freeform 7"/>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10"/>
              <a:stretch>
                <a:fillRect l="-50123"/>
              </a:stretch>
            </a:blipFill>
          </p:spPr>
        </p:sp>
      </p:grpSp>
      <p:sp>
        <p:nvSpPr>
          <p:cNvPr id="8" name="Freeform 8"/>
          <p:cNvSpPr/>
          <p:nvPr/>
        </p:nvSpPr>
        <p:spPr>
          <a:xfrm>
            <a:off x="15103484" y="4555093"/>
            <a:ext cx="2797216" cy="1979041"/>
          </a:xfrm>
          <a:custGeom>
            <a:avLst/>
            <a:gdLst/>
            <a:ahLst/>
            <a:cxnLst/>
            <a:rect l="l" t="t" r="r" b="b"/>
            <a:pathLst>
              <a:path w="2797216" h="1979041">
                <a:moveTo>
                  <a:pt x="0" y="0"/>
                </a:moveTo>
                <a:lnTo>
                  <a:pt x="2797217" y="0"/>
                </a:lnTo>
                <a:lnTo>
                  <a:pt x="2797217" y="1979041"/>
                </a:lnTo>
                <a:lnTo>
                  <a:pt x="0" y="19790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Freeform 9"/>
          <p:cNvSpPr/>
          <p:nvPr/>
        </p:nvSpPr>
        <p:spPr>
          <a:xfrm>
            <a:off x="2003640" y="1391780"/>
            <a:ext cx="1462949" cy="1436350"/>
          </a:xfrm>
          <a:custGeom>
            <a:avLst/>
            <a:gdLst/>
            <a:ahLst/>
            <a:cxnLst/>
            <a:rect l="l" t="t" r="r" b="b"/>
            <a:pathLst>
              <a:path w="1462949" h="1436350">
                <a:moveTo>
                  <a:pt x="0" y="0"/>
                </a:moveTo>
                <a:lnTo>
                  <a:pt x="1462948" y="0"/>
                </a:lnTo>
                <a:lnTo>
                  <a:pt x="1462948" y="1436350"/>
                </a:lnTo>
                <a:lnTo>
                  <a:pt x="0" y="143635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0" name="Freeform 10"/>
          <p:cNvSpPr/>
          <p:nvPr/>
        </p:nvSpPr>
        <p:spPr>
          <a:xfrm rot="8001359">
            <a:off x="14225435" y="8422175"/>
            <a:ext cx="2058223" cy="477318"/>
          </a:xfrm>
          <a:custGeom>
            <a:avLst/>
            <a:gdLst/>
            <a:ahLst/>
            <a:cxnLst/>
            <a:rect l="l" t="t" r="r" b="b"/>
            <a:pathLst>
              <a:path w="2058223" h="477318">
                <a:moveTo>
                  <a:pt x="0" y="0"/>
                </a:moveTo>
                <a:lnTo>
                  <a:pt x="2058223" y="0"/>
                </a:lnTo>
                <a:lnTo>
                  <a:pt x="2058223" y="477318"/>
                </a:lnTo>
                <a:lnTo>
                  <a:pt x="0" y="47731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11" name="TextBox 11"/>
          <p:cNvSpPr txBox="1"/>
          <p:nvPr/>
        </p:nvSpPr>
        <p:spPr>
          <a:xfrm>
            <a:off x="4112551" y="6192837"/>
            <a:ext cx="7138405" cy="507111"/>
          </a:xfrm>
          <a:prstGeom prst="rect">
            <a:avLst/>
          </a:prstGeom>
        </p:spPr>
        <p:txBody>
          <a:bodyPr lIns="0" tIns="0" rIns="0" bIns="0" rtlCol="0" anchor="t">
            <a:spAutoFit/>
          </a:bodyPr>
          <a:lstStyle/>
          <a:p>
            <a:pPr marL="0" lvl="0" indent="0">
              <a:lnSpc>
                <a:spcPts val="3852"/>
              </a:lnSpc>
              <a:spcBef>
                <a:spcPct val="0"/>
              </a:spcBef>
            </a:pPr>
            <a:r>
              <a:rPr lang="en-US" sz="3600" u="none">
                <a:solidFill>
                  <a:srgbClr val="272626"/>
                </a:solidFill>
                <a:latin typeface="KG Primary Penmanship"/>
              </a:rPr>
              <a:t> </a:t>
            </a:r>
          </a:p>
        </p:txBody>
      </p:sp>
      <p:sp>
        <p:nvSpPr>
          <p:cNvPr id="12" name="TextBox 12"/>
          <p:cNvSpPr txBox="1"/>
          <p:nvPr/>
        </p:nvSpPr>
        <p:spPr>
          <a:xfrm>
            <a:off x="4576376" y="1464816"/>
            <a:ext cx="5963739" cy="1644036"/>
          </a:xfrm>
          <a:prstGeom prst="rect">
            <a:avLst/>
          </a:prstGeom>
        </p:spPr>
        <p:txBody>
          <a:bodyPr lIns="0" tIns="0" rIns="0" bIns="0" rtlCol="0" anchor="t">
            <a:spAutoFit/>
          </a:bodyPr>
          <a:lstStyle/>
          <a:p>
            <a:pPr algn="ctr">
              <a:lnSpc>
                <a:spcPts val="6210"/>
              </a:lnSpc>
            </a:pPr>
            <a:r>
              <a:rPr lang="en-US" sz="6900">
                <a:solidFill>
                  <a:srgbClr val="272626"/>
                </a:solidFill>
                <a:latin typeface="KG Primary Penmanship"/>
              </a:rPr>
              <a:t>Timings of the school day</a:t>
            </a:r>
          </a:p>
        </p:txBody>
      </p:sp>
      <p:sp>
        <p:nvSpPr>
          <p:cNvPr id="13" name="TextBox 13"/>
          <p:cNvSpPr txBox="1"/>
          <p:nvPr/>
        </p:nvSpPr>
        <p:spPr>
          <a:xfrm>
            <a:off x="3865500" y="3308231"/>
            <a:ext cx="7784402" cy="6489854"/>
          </a:xfrm>
          <a:prstGeom prst="rect">
            <a:avLst/>
          </a:prstGeom>
        </p:spPr>
        <p:txBody>
          <a:bodyPr lIns="0" tIns="0" rIns="0" bIns="0" rtlCol="0" anchor="t">
            <a:spAutoFit/>
          </a:bodyPr>
          <a:lstStyle/>
          <a:p>
            <a:pPr algn="ctr">
              <a:lnSpc>
                <a:spcPts val="2328"/>
              </a:lnSpc>
            </a:pPr>
            <a:r>
              <a:rPr lang="en-US" sz="2800">
                <a:solidFill>
                  <a:srgbClr val="272626"/>
                </a:solidFill>
                <a:latin typeface="KG Primary Penmanship"/>
              </a:rPr>
              <a:t>Beginning of the Day…</a:t>
            </a:r>
          </a:p>
          <a:p>
            <a:pPr algn="ctr">
              <a:lnSpc>
                <a:spcPts val="2328"/>
              </a:lnSpc>
            </a:pPr>
            <a:r>
              <a:rPr lang="en-US" sz="2800">
                <a:solidFill>
                  <a:srgbClr val="272626"/>
                </a:solidFill>
                <a:latin typeface="KG Primary Penmanship"/>
              </a:rPr>
              <a:t> </a:t>
            </a:r>
          </a:p>
          <a:p>
            <a:pPr algn="ctr">
              <a:lnSpc>
                <a:spcPts val="2328"/>
              </a:lnSpc>
            </a:pPr>
            <a:r>
              <a:rPr lang="en-US" sz="2800">
                <a:solidFill>
                  <a:srgbClr val="272626"/>
                </a:solidFill>
                <a:latin typeface="KG Primary Penmanship"/>
              </a:rPr>
              <a:t>The gates will open at 8:30.</a:t>
            </a:r>
          </a:p>
          <a:p>
            <a:pPr algn="ctr">
              <a:lnSpc>
                <a:spcPts val="2328"/>
              </a:lnSpc>
            </a:pPr>
            <a:r>
              <a:rPr lang="en-US" sz="2800">
                <a:solidFill>
                  <a:srgbClr val="272626"/>
                </a:solidFill>
                <a:latin typeface="KG Primary Penmanship"/>
              </a:rPr>
              <a:t>Parents and carers must accompany their children into the playground and supervise them until 8.40. </a:t>
            </a:r>
          </a:p>
          <a:p>
            <a:pPr algn="ctr">
              <a:lnSpc>
                <a:spcPts val="2328"/>
              </a:lnSpc>
            </a:pPr>
            <a:r>
              <a:rPr lang="en-US" sz="2800">
                <a:solidFill>
                  <a:srgbClr val="272626"/>
                </a:solidFill>
                <a:latin typeface="KG Primary Penmanship"/>
              </a:rPr>
              <a:t>At 8.40, the bell will ring and all children should come to the classroom </a:t>
            </a:r>
          </a:p>
          <a:p>
            <a:pPr algn="ctr">
              <a:lnSpc>
                <a:spcPts val="2328"/>
              </a:lnSpc>
            </a:pPr>
            <a:r>
              <a:rPr lang="en-US" sz="2800">
                <a:solidFill>
                  <a:srgbClr val="272626"/>
                </a:solidFill>
                <a:latin typeface="KG Primary Penmanship"/>
              </a:rPr>
              <a:t>A classroom adult will greet the children and take them into class. </a:t>
            </a:r>
          </a:p>
          <a:p>
            <a:pPr algn="ctr">
              <a:lnSpc>
                <a:spcPts val="2328"/>
              </a:lnSpc>
            </a:pPr>
            <a:r>
              <a:rPr lang="en-US" sz="2800">
                <a:solidFill>
                  <a:srgbClr val="272626"/>
                </a:solidFill>
                <a:latin typeface="KG Primary Penmanship"/>
              </a:rPr>
              <a:t>The gates will be locked at 8.50.</a:t>
            </a:r>
          </a:p>
          <a:p>
            <a:pPr algn="ctr">
              <a:lnSpc>
                <a:spcPts val="2328"/>
              </a:lnSpc>
            </a:pPr>
            <a:endParaRPr lang="en-US" sz="2800">
              <a:solidFill>
                <a:srgbClr val="272626"/>
              </a:solidFill>
              <a:latin typeface="KG Primary Penmanship"/>
            </a:endParaRPr>
          </a:p>
          <a:p>
            <a:pPr algn="ctr">
              <a:lnSpc>
                <a:spcPts val="2328"/>
              </a:lnSpc>
            </a:pPr>
            <a:r>
              <a:rPr lang="en-US" sz="2800">
                <a:solidFill>
                  <a:srgbClr val="272626"/>
                </a:solidFill>
                <a:latin typeface="KG Primary Penmanship"/>
              </a:rPr>
              <a:t>End of the day at 3.15…</a:t>
            </a:r>
          </a:p>
          <a:p>
            <a:pPr algn="ctr">
              <a:lnSpc>
                <a:spcPts val="2328"/>
              </a:lnSpc>
            </a:pPr>
            <a:endParaRPr lang="en-US" sz="2800">
              <a:solidFill>
                <a:srgbClr val="272626"/>
              </a:solidFill>
              <a:latin typeface="KG Primary Penmanship"/>
            </a:endParaRPr>
          </a:p>
          <a:p>
            <a:pPr algn="ctr">
              <a:lnSpc>
                <a:spcPts val="2328"/>
              </a:lnSpc>
            </a:pPr>
            <a:r>
              <a:rPr lang="en-US" sz="2800">
                <a:solidFill>
                  <a:srgbClr val="272626"/>
                </a:solidFill>
                <a:latin typeface="KG Primary Penmanship"/>
              </a:rPr>
              <a:t>If you are collecting children from different key stages, you must collect your younger child first. </a:t>
            </a:r>
          </a:p>
          <a:p>
            <a:pPr algn="ctr">
              <a:lnSpc>
                <a:spcPts val="2328"/>
              </a:lnSpc>
            </a:pPr>
            <a:endParaRPr lang="en-US" sz="2800">
              <a:solidFill>
                <a:srgbClr val="272626"/>
              </a:solidFill>
              <a:latin typeface="KG Primary Penmanship"/>
            </a:endParaRPr>
          </a:p>
          <a:p>
            <a:pPr algn="ctr">
              <a:lnSpc>
                <a:spcPts val="2328"/>
              </a:lnSpc>
            </a:pPr>
            <a:r>
              <a:rPr lang="en-US" sz="2800">
                <a:solidFill>
                  <a:srgbClr val="272626"/>
                </a:solidFill>
                <a:latin typeface="KG Primary Penmanship"/>
              </a:rPr>
              <a:t>Please advise the school office if collection arrangements change.</a:t>
            </a:r>
          </a:p>
          <a:p>
            <a:pPr algn="ctr">
              <a:lnSpc>
                <a:spcPts val="2328"/>
              </a:lnSpc>
            </a:pPr>
            <a:endParaRPr lang="en-US" sz="2800">
              <a:solidFill>
                <a:srgbClr val="272626"/>
              </a:solidFill>
              <a:latin typeface="KG Primary Penmanship"/>
            </a:endParaRPr>
          </a:p>
          <a:p>
            <a:pPr algn="ctr">
              <a:lnSpc>
                <a:spcPts val="2328"/>
              </a:lnSpc>
            </a:pPr>
            <a:r>
              <a:rPr lang="en-US" sz="2800">
                <a:solidFill>
                  <a:srgbClr val="272626"/>
                </a:solidFill>
                <a:latin typeface="KG Primary Penmanship"/>
              </a:rPr>
              <a:t>If your child is at Jesters or a school run club, staff will accompany your child to the right place. </a:t>
            </a:r>
          </a:p>
          <a:p>
            <a:pPr algn="ctr">
              <a:lnSpc>
                <a:spcPts val="2328"/>
              </a:lnSpc>
            </a:pPr>
            <a:endParaRPr lang="en-US" sz="1940">
              <a:solidFill>
                <a:srgbClr val="272626"/>
              </a:solidFill>
              <a:latin typeface="KG Primary Penmanship"/>
            </a:endParaRPr>
          </a:p>
          <a:p>
            <a:pPr algn="ctr">
              <a:lnSpc>
                <a:spcPts val="2328"/>
              </a:lnSpc>
            </a:pPr>
            <a:endParaRPr lang="en-US" sz="1940">
              <a:solidFill>
                <a:srgbClr val="272626"/>
              </a:solidFill>
              <a:latin typeface="KG Primary Penmanship"/>
            </a:endParaRPr>
          </a:p>
          <a:p>
            <a:pPr algn="ctr">
              <a:lnSpc>
                <a:spcPts val="2328"/>
              </a:lnSpc>
              <a:spcBef>
                <a:spcPct val="0"/>
              </a:spcBef>
            </a:pPr>
            <a:endParaRPr lang="en-US" sz="1940">
              <a:solidFill>
                <a:srgbClr val="272626"/>
              </a:solidFill>
              <a:latin typeface="KG Primary Penmanship"/>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ADBCD"/>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Freeform 3"/>
          <p:cNvSpPr/>
          <p:nvPr/>
        </p:nvSpPr>
        <p:spPr>
          <a:xfrm>
            <a:off x="5043827" y="693923"/>
            <a:ext cx="9003090" cy="2066303"/>
          </a:xfrm>
          <a:custGeom>
            <a:avLst/>
            <a:gdLst/>
            <a:ahLst/>
            <a:cxnLst/>
            <a:rect l="l" t="t" r="r" b="b"/>
            <a:pathLst>
              <a:path w="8923993" h="2815140">
                <a:moveTo>
                  <a:pt x="0" y="0"/>
                </a:moveTo>
                <a:lnTo>
                  <a:pt x="8923992" y="0"/>
                </a:lnTo>
                <a:lnTo>
                  <a:pt x="8923992" y="2815140"/>
                </a:lnTo>
                <a:lnTo>
                  <a:pt x="0" y="281514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TextBox 4"/>
          <p:cNvSpPr txBox="1"/>
          <p:nvPr/>
        </p:nvSpPr>
        <p:spPr>
          <a:xfrm>
            <a:off x="5423014" y="1858138"/>
            <a:ext cx="7589068" cy="1194435"/>
          </a:xfrm>
          <a:prstGeom prst="rect">
            <a:avLst/>
          </a:prstGeom>
        </p:spPr>
        <p:txBody>
          <a:bodyPr lIns="0" tIns="0" rIns="0" bIns="0" rtlCol="0" anchor="t">
            <a:spAutoFit/>
          </a:bodyPr>
          <a:lstStyle/>
          <a:p>
            <a:pPr algn="ctr">
              <a:lnSpc>
                <a:spcPts val="8640"/>
              </a:lnSpc>
            </a:pPr>
            <a:r>
              <a:rPr lang="en-US" sz="9600">
                <a:solidFill>
                  <a:srgbClr val="272626"/>
                </a:solidFill>
                <a:latin typeface="KG Primary Penmanship"/>
              </a:rPr>
              <a:t>Learning this term</a:t>
            </a:r>
          </a:p>
        </p:txBody>
      </p:sp>
      <p:sp>
        <p:nvSpPr>
          <p:cNvPr id="9" name="Freeform 9"/>
          <p:cNvSpPr/>
          <p:nvPr/>
        </p:nvSpPr>
        <p:spPr>
          <a:xfrm rot="-2317294">
            <a:off x="376274" y="440700"/>
            <a:ext cx="2348424" cy="768575"/>
          </a:xfrm>
          <a:custGeom>
            <a:avLst/>
            <a:gdLst/>
            <a:ahLst/>
            <a:cxnLst/>
            <a:rect l="l" t="t" r="r" b="b"/>
            <a:pathLst>
              <a:path w="2348424" h="768575">
                <a:moveTo>
                  <a:pt x="0" y="0"/>
                </a:moveTo>
                <a:lnTo>
                  <a:pt x="2348424" y="0"/>
                </a:lnTo>
                <a:lnTo>
                  <a:pt x="2348424" y="768576"/>
                </a:lnTo>
                <a:lnTo>
                  <a:pt x="0" y="7685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16383000" y="571500"/>
            <a:ext cx="1061203" cy="1061203"/>
          </a:xfrm>
          <a:custGeom>
            <a:avLst/>
            <a:gdLst/>
            <a:ahLst/>
            <a:cxnLst/>
            <a:rect l="l" t="t" r="r" b="b"/>
            <a:pathLst>
              <a:path w="1061203" h="1061203">
                <a:moveTo>
                  <a:pt x="0" y="0"/>
                </a:moveTo>
                <a:lnTo>
                  <a:pt x="1061202" y="0"/>
                </a:lnTo>
                <a:lnTo>
                  <a:pt x="1061202" y="1061203"/>
                </a:lnTo>
                <a:lnTo>
                  <a:pt x="0" y="106120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Freeform 11"/>
          <p:cNvSpPr/>
          <p:nvPr/>
        </p:nvSpPr>
        <p:spPr>
          <a:xfrm>
            <a:off x="15263521" y="7072740"/>
            <a:ext cx="2738295" cy="2517465"/>
          </a:xfrm>
          <a:custGeom>
            <a:avLst/>
            <a:gdLst/>
            <a:ahLst/>
            <a:cxnLst/>
            <a:rect l="l" t="t" r="r" b="b"/>
            <a:pathLst>
              <a:path w="2738295" h="2517465">
                <a:moveTo>
                  <a:pt x="0" y="0"/>
                </a:moveTo>
                <a:lnTo>
                  <a:pt x="2738295" y="0"/>
                </a:lnTo>
                <a:lnTo>
                  <a:pt x="2738295" y="2517465"/>
                </a:lnTo>
                <a:lnTo>
                  <a:pt x="0" y="251746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2" name="Freeform 12"/>
          <p:cNvSpPr/>
          <p:nvPr/>
        </p:nvSpPr>
        <p:spPr>
          <a:xfrm rot="-772345">
            <a:off x="762517" y="4743363"/>
            <a:ext cx="1499829" cy="3158683"/>
          </a:xfrm>
          <a:custGeom>
            <a:avLst/>
            <a:gdLst/>
            <a:ahLst/>
            <a:cxnLst/>
            <a:rect l="l" t="t" r="r" b="b"/>
            <a:pathLst>
              <a:path w="1499829" h="3158683">
                <a:moveTo>
                  <a:pt x="0" y="0"/>
                </a:moveTo>
                <a:lnTo>
                  <a:pt x="1499829" y="0"/>
                </a:lnTo>
                <a:lnTo>
                  <a:pt x="1499829" y="3158683"/>
                </a:lnTo>
                <a:lnTo>
                  <a:pt x="0" y="315868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pic>
        <p:nvPicPr>
          <p:cNvPr id="13" name="Picture 12">
            <a:extLst>
              <a:ext uri="{FF2B5EF4-FFF2-40B4-BE49-F238E27FC236}">
                <a16:creationId xmlns:a16="http://schemas.microsoft.com/office/drawing/2014/main" id="{C901FA2F-6705-4F9F-ABA4-7D1ABAFED4EC}"/>
              </a:ext>
            </a:extLst>
          </p:cNvPr>
          <p:cNvPicPr>
            <a:picLocks noChangeAspect="1"/>
          </p:cNvPicPr>
          <p:nvPr/>
        </p:nvPicPr>
        <p:blipFill rotWithShape="1">
          <a:blip r:embed="rId14"/>
          <a:srcRect l="37500" t="24075" r="37083" b="15925"/>
          <a:stretch/>
        </p:blipFill>
        <p:spPr>
          <a:xfrm>
            <a:off x="4543029" y="2777544"/>
            <a:ext cx="5486400" cy="7285220"/>
          </a:xfrm>
          <a:prstGeom prst="rect">
            <a:avLst/>
          </a:prstGeom>
        </p:spPr>
      </p:pic>
      <p:sp>
        <p:nvSpPr>
          <p:cNvPr id="14" name="TextBox 4">
            <a:extLst>
              <a:ext uri="{FF2B5EF4-FFF2-40B4-BE49-F238E27FC236}">
                <a16:creationId xmlns:a16="http://schemas.microsoft.com/office/drawing/2014/main" id="{72F65275-4CA6-45E7-AC44-BE766B18CE38}"/>
              </a:ext>
            </a:extLst>
          </p:cNvPr>
          <p:cNvSpPr txBox="1"/>
          <p:nvPr/>
        </p:nvSpPr>
        <p:spPr>
          <a:xfrm>
            <a:off x="10252383" y="3300084"/>
            <a:ext cx="7589068" cy="4378058"/>
          </a:xfrm>
          <a:prstGeom prst="rect">
            <a:avLst/>
          </a:prstGeom>
        </p:spPr>
        <p:txBody>
          <a:bodyPr lIns="0" tIns="0" rIns="0" bIns="0" rtlCol="0" anchor="t">
            <a:spAutoFit/>
          </a:bodyPr>
          <a:lstStyle/>
          <a:p>
            <a:pPr algn="ctr">
              <a:lnSpc>
                <a:spcPts val="8640"/>
              </a:lnSpc>
            </a:pPr>
            <a:r>
              <a:rPr lang="en-US" sz="6600">
                <a:solidFill>
                  <a:srgbClr val="272626"/>
                </a:solidFill>
                <a:latin typeface="KG Primary Penmanship"/>
              </a:rPr>
              <a:t>Please look at this term’s learning overview on our class page on the website </a:t>
            </a:r>
            <a:r>
              <a:rPr lang="en-US" sz="6600">
                <a:solidFill>
                  <a:srgbClr val="272626"/>
                </a:solidFill>
                <a:latin typeface="KG Primary Penmanship"/>
                <a:sym typeface="Wingdings" panose="05000000000000000000" pitchFamily="2" charset="2"/>
              </a:rPr>
              <a:t></a:t>
            </a:r>
            <a:endParaRPr lang="en-US" sz="6600">
              <a:solidFill>
                <a:srgbClr val="272626"/>
              </a:solidFill>
              <a:latin typeface="KG Primary Penmanship"/>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solidFill>
            <a:schemeClr val="accent6">
              <a:lumMod val="40000"/>
              <a:lumOff val="60000"/>
            </a:schemeClr>
          </a:solidFill>
        </p:spPr>
      </p:sp>
      <p:sp>
        <p:nvSpPr>
          <p:cNvPr id="3" name="Freeform 3"/>
          <p:cNvSpPr/>
          <p:nvPr/>
        </p:nvSpPr>
        <p:spPr>
          <a:xfrm>
            <a:off x="5043827" y="693923"/>
            <a:ext cx="9003090" cy="2066303"/>
          </a:xfrm>
          <a:custGeom>
            <a:avLst/>
            <a:gdLst/>
            <a:ahLst/>
            <a:cxnLst/>
            <a:rect l="l" t="t" r="r" b="b"/>
            <a:pathLst>
              <a:path w="8923993" h="2815140">
                <a:moveTo>
                  <a:pt x="0" y="0"/>
                </a:moveTo>
                <a:lnTo>
                  <a:pt x="8923992" y="0"/>
                </a:lnTo>
                <a:lnTo>
                  <a:pt x="8923992" y="2815140"/>
                </a:lnTo>
                <a:lnTo>
                  <a:pt x="0" y="28151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TextBox 4"/>
          <p:cNvSpPr txBox="1"/>
          <p:nvPr/>
        </p:nvSpPr>
        <p:spPr>
          <a:xfrm>
            <a:off x="5425547" y="675650"/>
            <a:ext cx="7589068" cy="2299347"/>
          </a:xfrm>
          <a:prstGeom prst="rect">
            <a:avLst/>
          </a:prstGeom>
        </p:spPr>
        <p:txBody>
          <a:bodyPr lIns="0" tIns="0" rIns="0" bIns="0" rtlCol="0" anchor="t">
            <a:spAutoFit/>
          </a:bodyPr>
          <a:lstStyle/>
          <a:p>
            <a:pPr algn="ctr">
              <a:lnSpc>
                <a:spcPts val="8640"/>
              </a:lnSpc>
            </a:pPr>
            <a:r>
              <a:rPr lang="en-US" sz="9600">
                <a:solidFill>
                  <a:srgbClr val="272626"/>
                </a:solidFill>
                <a:latin typeface="KG Primary Penmanship"/>
              </a:rPr>
              <a:t>Priory Ted (Reception)</a:t>
            </a:r>
          </a:p>
        </p:txBody>
      </p:sp>
      <p:grpSp>
        <p:nvGrpSpPr>
          <p:cNvPr id="5" name="Group 5"/>
          <p:cNvGrpSpPr/>
          <p:nvPr/>
        </p:nvGrpSpPr>
        <p:grpSpPr>
          <a:xfrm>
            <a:off x="2623680" y="2974997"/>
            <a:ext cx="6380614" cy="7124102"/>
            <a:chOff x="0" y="-768946"/>
            <a:chExt cx="8047623" cy="6513731"/>
          </a:xfrm>
        </p:grpSpPr>
        <p:sp>
          <p:nvSpPr>
            <p:cNvPr id="6" name="Freeform 6"/>
            <p:cNvSpPr/>
            <p:nvPr/>
          </p:nvSpPr>
          <p:spPr>
            <a:xfrm>
              <a:off x="0" y="-768946"/>
              <a:ext cx="8047623" cy="6513731"/>
            </a:xfrm>
            <a:custGeom>
              <a:avLst/>
              <a:gdLst/>
              <a:ahLst/>
              <a:cxnLst/>
              <a:rect l="l" t="t" r="r" b="b"/>
              <a:pathLst>
                <a:path w="8047623" h="5748858">
                  <a:moveTo>
                    <a:pt x="7419845" y="5694380"/>
                  </a:moveTo>
                  <a:cubicBezTo>
                    <a:pt x="7419845" y="5694380"/>
                    <a:pt x="6688970" y="5748858"/>
                    <a:pt x="5633257" y="5746236"/>
                  </a:cubicBezTo>
                  <a:cubicBezTo>
                    <a:pt x="3101516" y="5744074"/>
                    <a:pt x="1057074" y="5736249"/>
                    <a:pt x="1057074" y="5736249"/>
                  </a:cubicBezTo>
                  <a:cubicBezTo>
                    <a:pt x="812932" y="5727415"/>
                    <a:pt x="449110" y="5706185"/>
                    <a:pt x="282371" y="5648007"/>
                  </a:cubicBezTo>
                  <a:cubicBezTo>
                    <a:pt x="4469" y="5551044"/>
                    <a:pt x="0" y="5377765"/>
                    <a:pt x="0" y="4376960"/>
                  </a:cubicBezTo>
                  <a:cubicBezTo>
                    <a:pt x="8536" y="491230"/>
                    <a:pt x="0" y="345608"/>
                    <a:pt x="77597" y="223930"/>
                  </a:cubicBezTo>
                  <a:cubicBezTo>
                    <a:pt x="217372" y="4759"/>
                    <a:pt x="519255" y="4073"/>
                    <a:pt x="937909" y="4073"/>
                  </a:cubicBezTo>
                  <a:cubicBezTo>
                    <a:pt x="937909" y="4073"/>
                    <a:pt x="2039223" y="15681"/>
                    <a:pt x="4699719" y="7673"/>
                  </a:cubicBezTo>
                  <a:cubicBezTo>
                    <a:pt x="6470043" y="0"/>
                    <a:pt x="7186776" y="6979"/>
                    <a:pt x="7186776" y="6979"/>
                  </a:cubicBezTo>
                  <a:cubicBezTo>
                    <a:pt x="7555084" y="14458"/>
                    <a:pt x="7693344" y="42638"/>
                    <a:pt x="7891083" y="165219"/>
                  </a:cubicBezTo>
                  <a:cubicBezTo>
                    <a:pt x="8042101" y="258836"/>
                    <a:pt x="8047623" y="476157"/>
                    <a:pt x="8038482" y="4376914"/>
                  </a:cubicBezTo>
                  <a:cubicBezTo>
                    <a:pt x="8038481" y="5495730"/>
                    <a:pt x="7995697" y="5644318"/>
                    <a:pt x="7419845" y="5694380"/>
                  </a:cubicBezTo>
                </a:path>
              </a:pathLst>
            </a:custGeom>
            <a:solidFill>
              <a:srgbClr val="FFF3E4"/>
            </a:solidFill>
          </p:spPr>
          <p:txBody>
            <a:bodyPr/>
            <a:lstStyle/>
            <a:p>
              <a:pPr algn="ctr"/>
              <a:r>
                <a:rPr lang="en-GB" sz="3600">
                  <a:latin typeface="Comic Sans MS" panose="030F0702030302020204" pitchFamily="66" charset="0"/>
                </a:rPr>
                <a:t>Starting in the next couple of weeks…</a:t>
              </a:r>
            </a:p>
            <a:p>
              <a:pPr algn="ctr"/>
              <a:r>
                <a:rPr lang="en-GB" sz="3600">
                  <a:latin typeface="Comic Sans MS" panose="030F0702030302020204" pitchFamily="66" charset="0"/>
                </a:rPr>
                <a:t>Priory Ted will be coming home with one of your children each week.</a:t>
              </a:r>
            </a:p>
            <a:p>
              <a:pPr algn="ctr"/>
              <a:endParaRPr lang="en-GB" sz="2800">
                <a:latin typeface="Comic Sans MS" panose="030F0702030302020204" pitchFamily="66" charset="0"/>
              </a:endParaRPr>
            </a:p>
            <a:p>
              <a:endParaRPr lang="en-GB" sz="2400">
                <a:latin typeface="Comic Sans MS" panose="030F0702030302020204" pitchFamily="66" charset="0"/>
              </a:endParaRPr>
            </a:p>
            <a:p>
              <a:endParaRPr lang="en-GB" sz="2400">
                <a:latin typeface="Comic Sans MS" panose="030F0702030302020204" pitchFamily="66" charset="0"/>
              </a:endParaRPr>
            </a:p>
          </p:txBody>
        </p:sp>
      </p:grpSp>
      <p:grpSp>
        <p:nvGrpSpPr>
          <p:cNvPr id="7" name="Group 7"/>
          <p:cNvGrpSpPr/>
          <p:nvPr/>
        </p:nvGrpSpPr>
        <p:grpSpPr>
          <a:xfrm>
            <a:off x="9435868" y="2974997"/>
            <a:ext cx="6380614" cy="7126705"/>
            <a:chOff x="0" y="-666464"/>
            <a:chExt cx="8047623" cy="6411250"/>
          </a:xfrm>
        </p:grpSpPr>
        <p:sp>
          <p:nvSpPr>
            <p:cNvPr id="8" name="Freeform 8"/>
            <p:cNvSpPr/>
            <p:nvPr/>
          </p:nvSpPr>
          <p:spPr>
            <a:xfrm>
              <a:off x="0" y="-666464"/>
              <a:ext cx="8047623" cy="6411250"/>
            </a:xfrm>
            <a:custGeom>
              <a:avLst/>
              <a:gdLst/>
              <a:ahLst/>
              <a:cxnLst/>
              <a:rect l="l" t="t" r="r" b="b"/>
              <a:pathLst>
                <a:path w="8047623" h="5748858">
                  <a:moveTo>
                    <a:pt x="7419845" y="5694380"/>
                  </a:moveTo>
                  <a:cubicBezTo>
                    <a:pt x="7419845" y="5694380"/>
                    <a:pt x="6688970" y="5748858"/>
                    <a:pt x="5633257" y="5746236"/>
                  </a:cubicBezTo>
                  <a:cubicBezTo>
                    <a:pt x="3101516" y="5744074"/>
                    <a:pt x="1057074" y="5736249"/>
                    <a:pt x="1057074" y="5736249"/>
                  </a:cubicBezTo>
                  <a:cubicBezTo>
                    <a:pt x="812932" y="5727415"/>
                    <a:pt x="449110" y="5706185"/>
                    <a:pt x="282371" y="5648007"/>
                  </a:cubicBezTo>
                  <a:cubicBezTo>
                    <a:pt x="4469" y="5551044"/>
                    <a:pt x="0" y="5377765"/>
                    <a:pt x="0" y="4376960"/>
                  </a:cubicBezTo>
                  <a:cubicBezTo>
                    <a:pt x="8536" y="491230"/>
                    <a:pt x="0" y="345608"/>
                    <a:pt x="77597" y="223930"/>
                  </a:cubicBezTo>
                  <a:cubicBezTo>
                    <a:pt x="217372" y="4759"/>
                    <a:pt x="519255" y="4073"/>
                    <a:pt x="937909" y="4073"/>
                  </a:cubicBezTo>
                  <a:cubicBezTo>
                    <a:pt x="937909" y="4073"/>
                    <a:pt x="2039223" y="15681"/>
                    <a:pt x="4699719" y="7673"/>
                  </a:cubicBezTo>
                  <a:cubicBezTo>
                    <a:pt x="6470043" y="0"/>
                    <a:pt x="7186776" y="6979"/>
                    <a:pt x="7186776" y="6979"/>
                  </a:cubicBezTo>
                  <a:cubicBezTo>
                    <a:pt x="7555084" y="14458"/>
                    <a:pt x="7693344" y="42638"/>
                    <a:pt x="7891083" y="165219"/>
                  </a:cubicBezTo>
                  <a:cubicBezTo>
                    <a:pt x="8042101" y="258836"/>
                    <a:pt x="8047623" y="476157"/>
                    <a:pt x="8038482" y="4376914"/>
                  </a:cubicBezTo>
                  <a:cubicBezTo>
                    <a:pt x="8038481" y="5495730"/>
                    <a:pt x="7995697" y="5644318"/>
                    <a:pt x="7419845" y="5694380"/>
                  </a:cubicBezTo>
                </a:path>
              </a:pathLst>
            </a:custGeom>
            <a:solidFill>
              <a:srgbClr val="FFF3E4"/>
            </a:solidFill>
          </p:spPr>
          <p:txBody>
            <a:bodyPr/>
            <a:lstStyle/>
            <a:p>
              <a:r>
                <a:rPr lang="en-GB" sz="3200">
                  <a:latin typeface="Comic Sans MS" panose="030F0702030302020204" pitchFamily="66" charset="0"/>
                </a:rPr>
                <a:t>Please upload a few photos to Tapestry to show what Priory Ted got up to when he came to stay! </a:t>
              </a:r>
            </a:p>
            <a:p>
              <a:r>
                <a:rPr lang="en-GB" sz="3200">
                  <a:latin typeface="Comic Sans MS" panose="030F0702030302020204" pitchFamily="66" charset="0"/>
                </a:rPr>
                <a:t>Your child will then show the photos to their friends and talk about his visit! A great communication opportunity! </a:t>
              </a:r>
            </a:p>
            <a:p>
              <a:endParaRPr lang="en-GB" sz="3200">
                <a:latin typeface="Comic Sans MS" panose="030F0702030302020204" pitchFamily="66" charset="0"/>
              </a:endParaRPr>
            </a:p>
            <a:p>
              <a:r>
                <a:rPr lang="en-GB" sz="3200">
                  <a:latin typeface="Comic Sans MS" panose="030F0702030302020204" pitchFamily="66" charset="0"/>
                </a:rPr>
                <a:t>Year 1 will bring Ted home too- a sheet will be sent home for them to complete </a:t>
              </a:r>
              <a:r>
                <a:rPr lang="en-GB" sz="3200">
                  <a:latin typeface="Comic Sans MS" panose="030F0702030302020204" pitchFamily="66" charset="0"/>
                  <a:sym typeface="Wingdings" panose="05000000000000000000" pitchFamily="2" charset="2"/>
                </a:rPr>
                <a:t> </a:t>
              </a:r>
              <a:endParaRPr lang="en-GB" sz="3200">
                <a:latin typeface="Comic Sans MS" panose="030F0702030302020204" pitchFamily="66" charset="0"/>
              </a:endParaRPr>
            </a:p>
            <a:p>
              <a:endParaRPr lang="en-GB" sz="3200">
                <a:latin typeface="Comic Sans MS" panose="030F0702030302020204" pitchFamily="66" charset="0"/>
              </a:endParaRPr>
            </a:p>
          </p:txBody>
        </p:sp>
      </p:grpSp>
      <p:sp>
        <p:nvSpPr>
          <p:cNvPr id="9" name="Freeform 9"/>
          <p:cNvSpPr/>
          <p:nvPr/>
        </p:nvSpPr>
        <p:spPr>
          <a:xfrm rot="-2317294">
            <a:off x="376274" y="440700"/>
            <a:ext cx="2348424" cy="768575"/>
          </a:xfrm>
          <a:custGeom>
            <a:avLst/>
            <a:gdLst/>
            <a:ahLst/>
            <a:cxnLst/>
            <a:rect l="l" t="t" r="r" b="b"/>
            <a:pathLst>
              <a:path w="2348424" h="768575">
                <a:moveTo>
                  <a:pt x="0" y="0"/>
                </a:moveTo>
                <a:lnTo>
                  <a:pt x="2348424" y="0"/>
                </a:lnTo>
                <a:lnTo>
                  <a:pt x="2348424" y="768576"/>
                </a:lnTo>
                <a:lnTo>
                  <a:pt x="0" y="7685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Freeform 10"/>
          <p:cNvSpPr/>
          <p:nvPr/>
        </p:nvSpPr>
        <p:spPr>
          <a:xfrm>
            <a:off x="16383000" y="571500"/>
            <a:ext cx="1061203" cy="1061203"/>
          </a:xfrm>
          <a:custGeom>
            <a:avLst/>
            <a:gdLst/>
            <a:ahLst/>
            <a:cxnLst/>
            <a:rect l="l" t="t" r="r" b="b"/>
            <a:pathLst>
              <a:path w="1061203" h="1061203">
                <a:moveTo>
                  <a:pt x="0" y="0"/>
                </a:moveTo>
                <a:lnTo>
                  <a:pt x="1061202" y="0"/>
                </a:lnTo>
                <a:lnTo>
                  <a:pt x="1061202" y="1061203"/>
                </a:lnTo>
                <a:lnTo>
                  <a:pt x="0" y="106120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a:off x="15435803" y="7862194"/>
            <a:ext cx="2337496" cy="2236905"/>
          </a:xfrm>
          <a:custGeom>
            <a:avLst/>
            <a:gdLst/>
            <a:ahLst/>
            <a:cxnLst/>
            <a:rect l="l" t="t" r="r" b="b"/>
            <a:pathLst>
              <a:path w="2738295" h="2517465">
                <a:moveTo>
                  <a:pt x="0" y="0"/>
                </a:moveTo>
                <a:lnTo>
                  <a:pt x="2738295" y="0"/>
                </a:lnTo>
                <a:lnTo>
                  <a:pt x="2738295" y="2517465"/>
                </a:lnTo>
                <a:lnTo>
                  <a:pt x="0" y="251746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2" name="Freeform 12"/>
          <p:cNvSpPr/>
          <p:nvPr/>
        </p:nvSpPr>
        <p:spPr>
          <a:xfrm rot="-772345">
            <a:off x="762517" y="4743363"/>
            <a:ext cx="1499829" cy="3158683"/>
          </a:xfrm>
          <a:custGeom>
            <a:avLst/>
            <a:gdLst/>
            <a:ahLst/>
            <a:cxnLst/>
            <a:rect l="l" t="t" r="r" b="b"/>
            <a:pathLst>
              <a:path w="1499829" h="3158683">
                <a:moveTo>
                  <a:pt x="0" y="0"/>
                </a:moveTo>
                <a:lnTo>
                  <a:pt x="1499829" y="0"/>
                </a:lnTo>
                <a:lnTo>
                  <a:pt x="1499829" y="3158683"/>
                </a:lnTo>
                <a:lnTo>
                  <a:pt x="0" y="315868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pic>
        <p:nvPicPr>
          <p:cNvPr id="14" name="Picture 13">
            <a:extLst>
              <a:ext uri="{FF2B5EF4-FFF2-40B4-BE49-F238E27FC236}">
                <a16:creationId xmlns:a16="http://schemas.microsoft.com/office/drawing/2014/main" id="{1B520C40-5B26-4112-BD57-B32C8F837912}"/>
              </a:ext>
            </a:extLst>
          </p:cNvPr>
          <p:cNvPicPr>
            <a:picLocks noChangeAspect="1"/>
          </p:cNvPicPr>
          <p:nvPr/>
        </p:nvPicPr>
        <p:blipFill rotWithShape="1">
          <a:blip r:embed="rId12">
            <a:extLst>
              <a:ext uri="{28A0092B-C50C-407E-A947-70E740481C1C}">
                <a14:useLocalDpi xmlns:a14="http://schemas.microsoft.com/office/drawing/2010/main" val="0"/>
              </a:ext>
            </a:extLst>
          </a:blip>
          <a:srcRect l="52119" t="35186" r="29529" b="40370"/>
          <a:stretch/>
        </p:blipFill>
        <p:spPr>
          <a:xfrm rot="10800000">
            <a:off x="4161780" y="6322704"/>
            <a:ext cx="3534420" cy="3516334"/>
          </a:xfrm>
          <a:prstGeom prst="rect">
            <a:avLst/>
          </a:prstGeom>
        </p:spPr>
      </p:pic>
    </p:spTree>
    <p:extLst>
      <p:ext uri="{BB962C8B-B14F-4D97-AF65-F5344CB8AC3E}">
        <p14:creationId xmlns:p14="http://schemas.microsoft.com/office/powerpoint/2010/main" val="3510322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solidFill>
            <a:schemeClr val="accent6">
              <a:lumMod val="40000"/>
              <a:lumOff val="60000"/>
            </a:schemeClr>
          </a:solidFill>
        </p:spPr>
      </p:sp>
      <p:sp>
        <p:nvSpPr>
          <p:cNvPr id="3" name="Freeform 3"/>
          <p:cNvSpPr/>
          <p:nvPr/>
        </p:nvSpPr>
        <p:spPr>
          <a:xfrm>
            <a:off x="5043827" y="693923"/>
            <a:ext cx="9003090" cy="2066303"/>
          </a:xfrm>
          <a:custGeom>
            <a:avLst/>
            <a:gdLst/>
            <a:ahLst/>
            <a:cxnLst/>
            <a:rect l="l" t="t" r="r" b="b"/>
            <a:pathLst>
              <a:path w="8923993" h="2815140">
                <a:moveTo>
                  <a:pt x="0" y="0"/>
                </a:moveTo>
                <a:lnTo>
                  <a:pt x="8923992" y="0"/>
                </a:lnTo>
                <a:lnTo>
                  <a:pt x="8923992" y="2815140"/>
                </a:lnTo>
                <a:lnTo>
                  <a:pt x="0" y="28151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TextBox 4"/>
          <p:cNvSpPr txBox="1"/>
          <p:nvPr/>
        </p:nvSpPr>
        <p:spPr>
          <a:xfrm>
            <a:off x="5349466" y="1260921"/>
            <a:ext cx="7589068" cy="1194435"/>
          </a:xfrm>
          <a:prstGeom prst="rect">
            <a:avLst/>
          </a:prstGeom>
        </p:spPr>
        <p:txBody>
          <a:bodyPr lIns="0" tIns="0" rIns="0" bIns="0" rtlCol="0" anchor="t">
            <a:spAutoFit/>
          </a:bodyPr>
          <a:lstStyle/>
          <a:p>
            <a:pPr algn="ctr">
              <a:lnSpc>
                <a:spcPts val="8640"/>
              </a:lnSpc>
            </a:pPr>
            <a:r>
              <a:rPr lang="en-US" sz="9600">
                <a:solidFill>
                  <a:srgbClr val="272626"/>
                </a:solidFill>
                <a:latin typeface="KG Primary Penmanship"/>
              </a:rPr>
              <a:t>Y6 Buddies </a:t>
            </a:r>
          </a:p>
        </p:txBody>
      </p:sp>
      <p:grpSp>
        <p:nvGrpSpPr>
          <p:cNvPr id="5" name="Group 5"/>
          <p:cNvGrpSpPr/>
          <p:nvPr/>
        </p:nvGrpSpPr>
        <p:grpSpPr>
          <a:xfrm>
            <a:off x="2623679" y="2974997"/>
            <a:ext cx="12639841" cy="7124102"/>
            <a:chOff x="0" y="-768946"/>
            <a:chExt cx="8047623" cy="6513731"/>
          </a:xfrm>
        </p:grpSpPr>
        <p:sp>
          <p:nvSpPr>
            <p:cNvPr id="6" name="Freeform 6"/>
            <p:cNvSpPr/>
            <p:nvPr/>
          </p:nvSpPr>
          <p:spPr>
            <a:xfrm>
              <a:off x="0" y="-768946"/>
              <a:ext cx="8047623" cy="6513731"/>
            </a:xfrm>
            <a:custGeom>
              <a:avLst/>
              <a:gdLst/>
              <a:ahLst/>
              <a:cxnLst/>
              <a:rect l="l" t="t" r="r" b="b"/>
              <a:pathLst>
                <a:path w="8047623" h="5748858">
                  <a:moveTo>
                    <a:pt x="7419845" y="5694380"/>
                  </a:moveTo>
                  <a:cubicBezTo>
                    <a:pt x="7419845" y="5694380"/>
                    <a:pt x="6688970" y="5748858"/>
                    <a:pt x="5633257" y="5746236"/>
                  </a:cubicBezTo>
                  <a:cubicBezTo>
                    <a:pt x="3101516" y="5744074"/>
                    <a:pt x="1057074" y="5736249"/>
                    <a:pt x="1057074" y="5736249"/>
                  </a:cubicBezTo>
                  <a:cubicBezTo>
                    <a:pt x="812932" y="5727415"/>
                    <a:pt x="449110" y="5706185"/>
                    <a:pt x="282371" y="5648007"/>
                  </a:cubicBezTo>
                  <a:cubicBezTo>
                    <a:pt x="4469" y="5551044"/>
                    <a:pt x="0" y="5377765"/>
                    <a:pt x="0" y="4376960"/>
                  </a:cubicBezTo>
                  <a:cubicBezTo>
                    <a:pt x="8536" y="491230"/>
                    <a:pt x="0" y="345608"/>
                    <a:pt x="77597" y="223930"/>
                  </a:cubicBezTo>
                  <a:cubicBezTo>
                    <a:pt x="217372" y="4759"/>
                    <a:pt x="519255" y="4073"/>
                    <a:pt x="937909" y="4073"/>
                  </a:cubicBezTo>
                  <a:cubicBezTo>
                    <a:pt x="937909" y="4073"/>
                    <a:pt x="2039223" y="15681"/>
                    <a:pt x="4699719" y="7673"/>
                  </a:cubicBezTo>
                  <a:cubicBezTo>
                    <a:pt x="6470043" y="0"/>
                    <a:pt x="7186776" y="6979"/>
                    <a:pt x="7186776" y="6979"/>
                  </a:cubicBezTo>
                  <a:cubicBezTo>
                    <a:pt x="7555084" y="14458"/>
                    <a:pt x="7693344" y="42638"/>
                    <a:pt x="7891083" y="165219"/>
                  </a:cubicBezTo>
                  <a:cubicBezTo>
                    <a:pt x="8042101" y="258836"/>
                    <a:pt x="8047623" y="476157"/>
                    <a:pt x="8038482" y="4376914"/>
                  </a:cubicBezTo>
                  <a:cubicBezTo>
                    <a:pt x="8038481" y="5495730"/>
                    <a:pt x="7995697" y="5644318"/>
                    <a:pt x="7419845" y="5694380"/>
                  </a:cubicBezTo>
                </a:path>
              </a:pathLst>
            </a:custGeom>
            <a:solidFill>
              <a:srgbClr val="FFF3E4"/>
            </a:solidFill>
          </p:spPr>
          <p:txBody>
            <a:bodyPr/>
            <a:lstStyle/>
            <a:p>
              <a:endParaRPr lang="en-GB" sz="4000">
                <a:latin typeface="Comic Sans MS" panose="030F0702030302020204" pitchFamily="66" charset="0"/>
              </a:endParaRPr>
            </a:p>
            <a:p>
              <a:r>
                <a:rPr lang="en-GB" sz="4000">
                  <a:latin typeface="Comic Sans MS" panose="030F0702030302020204" pitchFamily="66" charset="0"/>
                </a:rPr>
                <a:t>Reception children have met their Year 6 buddy(</a:t>
              </a:r>
              <a:r>
                <a:rPr lang="en-GB" sz="4000" err="1">
                  <a:latin typeface="Comic Sans MS" panose="030F0702030302020204" pitchFamily="66" charset="0"/>
                </a:rPr>
                <a:t>ies</a:t>
              </a:r>
              <a:r>
                <a:rPr lang="en-GB" sz="4000">
                  <a:latin typeface="Comic Sans MS" panose="030F0702030302020204" pitchFamily="66" charset="0"/>
                </a:rPr>
                <a:t>). </a:t>
              </a:r>
            </a:p>
            <a:p>
              <a:endParaRPr lang="en-GB" sz="4000">
                <a:latin typeface="Comic Sans MS" panose="030F0702030302020204" pitchFamily="66" charset="0"/>
              </a:endParaRPr>
            </a:p>
            <a:p>
              <a:r>
                <a:rPr lang="en-GB" sz="4000">
                  <a:latin typeface="Comic Sans MS" panose="030F0702030302020204" pitchFamily="66" charset="0"/>
                </a:rPr>
                <a:t>The buddies are there to help your child navigate all of the new things within the first days and weeks (and beyond!) at playtimes and lunchtimes.</a:t>
              </a:r>
            </a:p>
            <a:p>
              <a:endParaRPr lang="en-GB" sz="4000">
                <a:latin typeface="Comic Sans MS" panose="030F0702030302020204" pitchFamily="66" charset="0"/>
              </a:endParaRPr>
            </a:p>
            <a:p>
              <a:r>
                <a:rPr lang="en-GB" sz="4000">
                  <a:latin typeface="Comic Sans MS" panose="030F0702030302020204" pitchFamily="66" charset="0"/>
                </a:rPr>
                <a:t>They are already asking when they can see them- so lovely! </a:t>
              </a:r>
            </a:p>
            <a:p>
              <a:endParaRPr lang="en-GB" sz="4000">
                <a:latin typeface="Comic Sans MS" panose="030F0702030302020204" pitchFamily="66" charset="0"/>
              </a:endParaRPr>
            </a:p>
            <a:p>
              <a:r>
                <a:rPr lang="en-GB" sz="4000">
                  <a:latin typeface="Comic Sans MS" panose="030F0702030302020204" pitchFamily="66" charset="0"/>
                </a:rPr>
                <a:t> </a:t>
              </a:r>
            </a:p>
          </p:txBody>
        </p:sp>
      </p:grpSp>
      <p:sp>
        <p:nvSpPr>
          <p:cNvPr id="9" name="Freeform 9"/>
          <p:cNvSpPr/>
          <p:nvPr/>
        </p:nvSpPr>
        <p:spPr>
          <a:xfrm rot="-2317294">
            <a:off x="376274" y="440700"/>
            <a:ext cx="2348424" cy="768575"/>
          </a:xfrm>
          <a:custGeom>
            <a:avLst/>
            <a:gdLst/>
            <a:ahLst/>
            <a:cxnLst/>
            <a:rect l="l" t="t" r="r" b="b"/>
            <a:pathLst>
              <a:path w="2348424" h="768575">
                <a:moveTo>
                  <a:pt x="0" y="0"/>
                </a:moveTo>
                <a:lnTo>
                  <a:pt x="2348424" y="0"/>
                </a:lnTo>
                <a:lnTo>
                  <a:pt x="2348424" y="768576"/>
                </a:lnTo>
                <a:lnTo>
                  <a:pt x="0" y="7685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Freeform 10"/>
          <p:cNvSpPr/>
          <p:nvPr/>
        </p:nvSpPr>
        <p:spPr>
          <a:xfrm>
            <a:off x="16383000" y="571500"/>
            <a:ext cx="1061203" cy="1061203"/>
          </a:xfrm>
          <a:custGeom>
            <a:avLst/>
            <a:gdLst/>
            <a:ahLst/>
            <a:cxnLst/>
            <a:rect l="l" t="t" r="r" b="b"/>
            <a:pathLst>
              <a:path w="1061203" h="1061203">
                <a:moveTo>
                  <a:pt x="0" y="0"/>
                </a:moveTo>
                <a:lnTo>
                  <a:pt x="1061202" y="0"/>
                </a:lnTo>
                <a:lnTo>
                  <a:pt x="1061202" y="1061203"/>
                </a:lnTo>
                <a:lnTo>
                  <a:pt x="0" y="106120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a:off x="15263521" y="7072740"/>
            <a:ext cx="2738295" cy="2517465"/>
          </a:xfrm>
          <a:custGeom>
            <a:avLst/>
            <a:gdLst/>
            <a:ahLst/>
            <a:cxnLst/>
            <a:rect l="l" t="t" r="r" b="b"/>
            <a:pathLst>
              <a:path w="2738295" h="2517465">
                <a:moveTo>
                  <a:pt x="0" y="0"/>
                </a:moveTo>
                <a:lnTo>
                  <a:pt x="2738295" y="0"/>
                </a:lnTo>
                <a:lnTo>
                  <a:pt x="2738295" y="2517465"/>
                </a:lnTo>
                <a:lnTo>
                  <a:pt x="0" y="251746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2" name="Freeform 12"/>
          <p:cNvSpPr/>
          <p:nvPr/>
        </p:nvSpPr>
        <p:spPr>
          <a:xfrm rot="-772345">
            <a:off x="762517" y="4743363"/>
            <a:ext cx="1499829" cy="3158683"/>
          </a:xfrm>
          <a:custGeom>
            <a:avLst/>
            <a:gdLst/>
            <a:ahLst/>
            <a:cxnLst/>
            <a:rect l="l" t="t" r="r" b="b"/>
            <a:pathLst>
              <a:path w="1499829" h="3158683">
                <a:moveTo>
                  <a:pt x="0" y="0"/>
                </a:moveTo>
                <a:lnTo>
                  <a:pt x="1499829" y="0"/>
                </a:lnTo>
                <a:lnTo>
                  <a:pt x="1499829" y="3158683"/>
                </a:lnTo>
                <a:lnTo>
                  <a:pt x="0" y="315868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Tree>
    <p:extLst>
      <p:ext uri="{BB962C8B-B14F-4D97-AF65-F5344CB8AC3E}">
        <p14:creationId xmlns:p14="http://schemas.microsoft.com/office/powerpoint/2010/main" val="2383636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CCEE9"/>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grpSp>
        <p:nvGrpSpPr>
          <p:cNvPr id="3" name="Group 3"/>
          <p:cNvGrpSpPr/>
          <p:nvPr/>
        </p:nvGrpSpPr>
        <p:grpSpPr>
          <a:xfrm>
            <a:off x="3696629" y="496978"/>
            <a:ext cx="13682087" cy="9068387"/>
            <a:chOff x="0" y="0"/>
            <a:chExt cx="18242782" cy="12091182"/>
          </a:xfrm>
        </p:grpSpPr>
        <p:grpSp>
          <p:nvGrpSpPr>
            <p:cNvPr id="4" name="Group 4"/>
            <p:cNvGrpSpPr/>
            <p:nvPr/>
          </p:nvGrpSpPr>
          <p:grpSpPr>
            <a:xfrm>
              <a:off x="0" y="281638"/>
              <a:ext cx="17924518" cy="11809544"/>
              <a:chOff x="0" y="0"/>
              <a:chExt cx="10805670" cy="7119301"/>
            </a:xfrm>
          </p:grpSpPr>
          <p:sp>
            <p:nvSpPr>
              <p:cNvPr id="5" name="Freeform 5"/>
              <p:cNvSpPr/>
              <p:nvPr/>
            </p:nvSpPr>
            <p:spPr>
              <a:xfrm>
                <a:off x="-4213" y="0"/>
                <a:ext cx="10809882" cy="7119301"/>
              </a:xfrm>
              <a:custGeom>
                <a:avLst/>
                <a:gdLst/>
                <a:ahLst/>
                <a:cxnLst/>
                <a:rect l="l" t="t" r="r" b="b"/>
                <a:pathLst>
                  <a:path w="10809882" h="7119301">
                    <a:moveTo>
                      <a:pt x="278431" y="16918"/>
                    </a:moveTo>
                    <a:cubicBezTo>
                      <a:pt x="278431" y="16918"/>
                      <a:pt x="604014" y="12258"/>
                      <a:pt x="1062559"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8"/>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4"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path>
                </a:pathLst>
              </a:custGeom>
              <a:solidFill>
                <a:srgbClr val="2F3A62"/>
              </a:solidFill>
            </p:spPr>
          </p:sp>
        </p:grpSp>
        <p:grpSp>
          <p:nvGrpSpPr>
            <p:cNvPr id="6" name="Group 6"/>
            <p:cNvGrpSpPr/>
            <p:nvPr/>
          </p:nvGrpSpPr>
          <p:grpSpPr>
            <a:xfrm>
              <a:off x="336452" y="0"/>
              <a:ext cx="17906330" cy="11727398"/>
              <a:chOff x="0" y="0"/>
              <a:chExt cx="10821129" cy="7087086"/>
            </a:xfrm>
          </p:grpSpPr>
          <p:sp>
            <p:nvSpPr>
              <p:cNvPr id="7" name="Freeform 7"/>
              <p:cNvSpPr/>
              <p:nvPr/>
            </p:nvSpPr>
            <p:spPr>
              <a:xfrm>
                <a:off x="-4213" y="0"/>
                <a:ext cx="10825342" cy="7087086"/>
              </a:xfrm>
              <a:custGeom>
                <a:avLst/>
                <a:gdLst/>
                <a:ahLst/>
                <a:cxnLst/>
                <a:rect l="l" t="t" r="r" b="b"/>
                <a:pathLst>
                  <a:path w="10825342" h="7087086">
                    <a:moveTo>
                      <a:pt x="278431" y="16918"/>
                    </a:moveTo>
                    <a:cubicBezTo>
                      <a:pt x="278431" y="16918"/>
                      <a:pt x="604014" y="12258"/>
                      <a:pt x="1062835" y="12454"/>
                    </a:cubicBezTo>
                    <a:cubicBezTo>
                      <a:pt x="8817733" y="12671"/>
                      <a:pt x="10551274" y="0"/>
                      <a:pt x="10551274" y="0"/>
                    </a:cubicBezTo>
                    <a:cubicBezTo>
                      <a:pt x="10618738"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60"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path>
                </a:pathLst>
              </a:custGeom>
              <a:solidFill>
                <a:srgbClr val="FFF3E4"/>
              </a:solidFill>
            </p:spPr>
          </p:sp>
        </p:grpSp>
      </p:grpSp>
      <p:sp>
        <p:nvSpPr>
          <p:cNvPr id="8" name="Freeform 8"/>
          <p:cNvSpPr/>
          <p:nvPr/>
        </p:nvSpPr>
        <p:spPr>
          <a:xfrm flipH="1">
            <a:off x="658335" y="6607"/>
            <a:ext cx="7125419" cy="6729562"/>
          </a:xfrm>
          <a:custGeom>
            <a:avLst/>
            <a:gdLst/>
            <a:ahLst/>
            <a:cxnLst/>
            <a:rect l="l" t="t" r="r" b="b"/>
            <a:pathLst>
              <a:path w="7125419" h="6729562">
                <a:moveTo>
                  <a:pt x="7125419" y="0"/>
                </a:moveTo>
                <a:lnTo>
                  <a:pt x="0" y="0"/>
                </a:lnTo>
                <a:lnTo>
                  <a:pt x="0" y="6729563"/>
                </a:lnTo>
                <a:lnTo>
                  <a:pt x="7125419" y="6729563"/>
                </a:lnTo>
                <a:lnTo>
                  <a:pt x="7125419"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TextBox 9"/>
          <p:cNvSpPr txBox="1"/>
          <p:nvPr/>
        </p:nvSpPr>
        <p:spPr>
          <a:xfrm>
            <a:off x="1598171" y="1849309"/>
            <a:ext cx="5198981" cy="2207014"/>
          </a:xfrm>
          <a:prstGeom prst="rect">
            <a:avLst/>
          </a:prstGeom>
        </p:spPr>
        <p:txBody>
          <a:bodyPr lIns="0" tIns="0" rIns="0" bIns="0" rtlCol="0" anchor="t">
            <a:spAutoFit/>
          </a:bodyPr>
          <a:lstStyle/>
          <a:p>
            <a:pPr algn="ctr">
              <a:lnSpc>
                <a:spcPts val="8640"/>
              </a:lnSpc>
            </a:pPr>
            <a:r>
              <a:rPr lang="en-US" sz="6600">
                <a:solidFill>
                  <a:srgbClr val="272626"/>
                </a:solidFill>
                <a:latin typeface="KG Primary Penmanship"/>
              </a:rPr>
              <a:t>Our school rules and rewards</a:t>
            </a:r>
          </a:p>
        </p:txBody>
      </p:sp>
      <p:sp>
        <p:nvSpPr>
          <p:cNvPr id="10" name="TextBox 10"/>
          <p:cNvSpPr txBox="1"/>
          <p:nvPr/>
        </p:nvSpPr>
        <p:spPr>
          <a:xfrm>
            <a:off x="7670430" y="448126"/>
            <a:ext cx="6601118" cy="5045484"/>
          </a:xfrm>
          <a:prstGeom prst="rect">
            <a:avLst/>
          </a:prstGeom>
        </p:spPr>
        <p:txBody>
          <a:bodyPr wrap="square" lIns="0" tIns="0" rIns="0" bIns="0" rtlCol="0" anchor="t">
            <a:spAutoFit/>
          </a:bodyPr>
          <a:lstStyle/>
          <a:p>
            <a:pPr algn="ctr">
              <a:lnSpc>
                <a:spcPts val="12898"/>
              </a:lnSpc>
            </a:pPr>
            <a:r>
              <a:rPr lang="en-US" sz="12898">
                <a:solidFill>
                  <a:srgbClr val="272626"/>
                </a:solidFill>
                <a:latin typeface="KG Primary Penmanship"/>
              </a:rPr>
              <a:t>Ready</a:t>
            </a:r>
          </a:p>
          <a:p>
            <a:pPr algn="ctr">
              <a:lnSpc>
                <a:spcPts val="12898"/>
              </a:lnSpc>
            </a:pPr>
            <a:r>
              <a:rPr lang="en-US" sz="12898">
                <a:solidFill>
                  <a:srgbClr val="272626"/>
                </a:solidFill>
                <a:latin typeface="KG Primary Penmanship"/>
              </a:rPr>
              <a:t>Respectful</a:t>
            </a:r>
          </a:p>
          <a:p>
            <a:pPr algn="ctr">
              <a:lnSpc>
                <a:spcPts val="12898"/>
              </a:lnSpc>
            </a:pPr>
            <a:r>
              <a:rPr lang="en-US" sz="12898">
                <a:solidFill>
                  <a:srgbClr val="272626"/>
                </a:solidFill>
                <a:latin typeface="KG Primary Penmanship"/>
              </a:rPr>
              <a:t>Safe</a:t>
            </a:r>
          </a:p>
        </p:txBody>
      </p:sp>
      <p:sp>
        <p:nvSpPr>
          <p:cNvPr id="11" name="Freeform 11"/>
          <p:cNvSpPr/>
          <p:nvPr/>
        </p:nvSpPr>
        <p:spPr>
          <a:xfrm rot="553163">
            <a:off x="15750021" y="6824720"/>
            <a:ext cx="2406129" cy="3198209"/>
          </a:xfrm>
          <a:custGeom>
            <a:avLst/>
            <a:gdLst/>
            <a:ahLst/>
            <a:cxnLst/>
            <a:rect l="l" t="t" r="r" b="b"/>
            <a:pathLst>
              <a:path w="2406129" h="3198209">
                <a:moveTo>
                  <a:pt x="0" y="0"/>
                </a:moveTo>
                <a:lnTo>
                  <a:pt x="2406130" y="0"/>
                </a:lnTo>
                <a:lnTo>
                  <a:pt x="2406130" y="3198209"/>
                </a:lnTo>
                <a:lnTo>
                  <a:pt x="0" y="319820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2" name="Freeform 12"/>
          <p:cNvSpPr/>
          <p:nvPr/>
        </p:nvSpPr>
        <p:spPr>
          <a:xfrm rot="-8762934">
            <a:off x="369179" y="8435125"/>
            <a:ext cx="2348424" cy="768575"/>
          </a:xfrm>
          <a:custGeom>
            <a:avLst/>
            <a:gdLst/>
            <a:ahLst/>
            <a:cxnLst/>
            <a:rect l="l" t="t" r="r" b="b"/>
            <a:pathLst>
              <a:path w="2348424" h="768575">
                <a:moveTo>
                  <a:pt x="0" y="0"/>
                </a:moveTo>
                <a:lnTo>
                  <a:pt x="2348425" y="0"/>
                </a:lnTo>
                <a:lnTo>
                  <a:pt x="2348425" y="768575"/>
                </a:lnTo>
                <a:lnTo>
                  <a:pt x="0" y="76857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3" name="Freeform 13"/>
          <p:cNvSpPr/>
          <p:nvPr/>
        </p:nvSpPr>
        <p:spPr>
          <a:xfrm rot="-720983">
            <a:off x="1738584" y="5412747"/>
            <a:ext cx="1794567" cy="3087917"/>
          </a:xfrm>
          <a:custGeom>
            <a:avLst/>
            <a:gdLst/>
            <a:ahLst/>
            <a:cxnLst/>
            <a:rect l="l" t="t" r="r" b="b"/>
            <a:pathLst>
              <a:path w="1794567" h="3087917">
                <a:moveTo>
                  <a:pt x="0" y="0"/>
                </a:moveTo>
                <a:lnTo>
                  <a:pt x="1794567" y="0"/>
                </a:lnTo>
                <a:lnTo>
                  <a:pt x="1794567" y="3087917"/>
                </a:lnTo>
                <a:lnTo>
                  <a:pt x="0" y="3087917"/>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pic>
        <p:nvPicPr>
          <p:cNvPr id="14" name="Picture 13" descr="A note with a picture of a stone arch&#10;&#10;Description automatically generated">
            <a:extLst>
              <a:ext uri="{FF2B5EF4-FFF2-40B4-BE49-F238E27FC236}">
                <a16:creationId xmlns:a16="http://schemas.microsoft.com/office/drawing/2014/main" id="{17A92ACF-5A31-9A5D-3540-1D216D214936}"/>
              </a:ext>
            </a:extLst>
          </p:cNvPr>
          <p:cNvPicPr>
            <a:picLocks noChangeAspect="1"/>
          </p:cNvPicPr>
          <p:nvPr/>
        </p:nvPicPr>
        <p:blipFill>
          <a:blip r:embed="rId12"/>
          <a:stretch>
            <a:fillRect/>
          </a:stretch>
        </p:blipFill>
        <p:spPr>
          <a:xfrm rot="-1020000">
            <a:off x="6483880" y="5171862"/>
            <a:ext cx="3697941" cy="2554052"/>
          </a:xfrm>
          <a:prstGeom prst="rect">
            <a:avLst/>
          </a:prstGeom>
        </p:spPr>
      </p:pic>
      <p:pic>
        <p:nvPicPr>
          <p:cNvPr id="15" name="Picture 14">
            <a:extLst>
              <a:ext uri="{FF2B5EF4-FFF2-40B4-BE49-F238E27FC236}">
                <a16:creationId xmlns:a16="http://schemas.microsoft.com/office/drawing/2014/main" id="{3A78B65E-1CD9-477E-A866-59741404D231}"/>
              </a:ext>
            </a:extLst>
          </p:cNvPr>
          <p:cNvPicPr>
            <a:picLocks noChangeAspect="1"/>
          </p:cNvPicPr>
          <p:nvPr/>
        </p:nvPicPr>
        <p:blipFill rotWithShape="1">
          <a:blip r:embed="rId13"/>
          <a:srcRect l="21250" t="34540" r="4426" b="54349"/>
          <a:stretch/>
        </p:blipFill>
        <p:spPr>
          <a:xfrm>
            <a:off x="4697975" y="8064363"/>
            <a:ext cx="10968704" cy="922334"/>
          </a:xfrm>
          <a:prstGeom prst="rect">
            <a:avLst/>
          </a:prstGeom>
        </p:spPr>
      </p:pic>
      <p:sp>
        <p:nvSpPr>
          <p:cNvPr id="16" name="Freeform 8">
            <a:extLst>
              <a:ext uri="{FF2B5EF4-FFF2-40B4-BE49-F238E27FC236}">
                <a16:creationId xmlns:a16="http://schemas.microsoft.com/office/drawing/2014/main" id="{11D69E34-E6FC-45DB-B8F3-A7F8798A5973}"/>
              </a:ext>
            </a:extLst>
          </p:cNvPr>
          <p:cNvSpPr/>
          <p:nvPr/>
        </p:nvSpPr>
        <p:spPr>
          <a:xfrm flipH="1">
            <a:off x="12913915" y="2969586"/>
            <a:ext cx="4800093" cy="3869980"/>
          </a:xfrm>
          <a:custGeom>
            <a:avLst/>
            <a:gdLst/>
            <a:ahLst/>
            <a:cxnLst/>
            <a:rect l="l" t="t" r="r" b="b"/>
            <a:pathLst>
              <a:path w="7125419" h="6729562">
                <a:moveTo>
                  <a:pt x="7125419" y="0"/>
                </a:moveTo>
                <a:lnTo>
                  <a:pt x="0" y="0"/>
                </a:lnTo>
                <a:lnTo>
                  <a:pt x="0" y="6729563"/>
                </a:lnTo>
                <a:lnTo>
                  <a:pt x="7125419" y="6729563"/>
                </a:lnTo>
                <a:lnTo>
                  <a:pt x="7125419"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7" name="TextBox 9">
            <a:extLst>
              <a:ext uri="{FF2B5EF4-FFF2-40B4-BE49-F238E27FC236}">
                <a16:creationId xmlns:a16="http://schemas.microsoft.com/office/drawing/2014/main" id="{C38452F8-D8D3-43FB-B93C-6CBA3AC7CF82}"/>
              </a:ext>
            </a:extLst>
          </p:cNvPr>
          <p:cNvSpPr txBox="1"/>
          <p:nvPr/>
        </p:nvSpPr>
        <p:spPr>
          <a:xfrm>
            <a:off x="12770565" y="3365830"/>
            <a:ext cx="5198981" cy="3286797"/>
          </a:xfrm>
          <a:prstGeom prst="rect">
            <a:avLst/>
          </a:prstGeom>
        </p:spPr>
        <p:txBody>
          <a:bodyPr lIns="0" tIns="0" rIns="0" bIns="0" rtlCol="0" anchor="t">
            <a:spAutoFit/>
          </a:bodyPr>
          <a:lstStyle/>
          <a:p>
            <a:pPr algn="ctr">
              <a:lnSpc>
                <a:spcPts val="8640"/>
              </a:lnSpc>
            </a:pPr>
            <a:r>
              <a:rPr lang="en-US" sz="3600">
                <a:solidFill>
                  <a:srgbClr val="272626"/>
                </a:solidFill>
                <a:latin typeface="KG Primary Penmanship"/>
              </a:rPr>
              <a:t>Class Dojo</a:t>
            </a:r>
          </a:p>
          <a:p>
            <a:pPr algn="ctr">
              <a:lnSpc>
                <a:spcPts val="8640"/>
              </a:lnSpc>
            </a:pPr>
            <a:r>
              <a:rPr lang="en-US" sz="3600">
                <a:solidFill>
                  <a:srgbClr val="272626"/>
                </a:solidFill>
                <a:latin typeface="KG Primary Penmanship"/>
              </a:rPr>
              <a:t>Positive Notes </a:t>
            </a:r>
          </a:p>
          <a:p>
            <a:pPr algn="ctr">
              <a:lnSpc>
                <a:spcPts val="8640"/>
              </a:lnSpc>
            </a:pPr>
            <a:endParaRPr lang="en-US" sz="6600">
              <a:solidFill>
                <a:srgbClr val="272626"/>
              </a:solidFill>
              <a:latin typeface="KG Primary Penmanship"/>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CCEE9"/>
        </a:solidFill>
        <a:effectLst/>
      </p:bgPr>
    </p:bg>
    <p:spTree>
      <p:nvGrpSpPr>
        <p:cNvPr id="1" name="">
          <a:extLst>
            <a:ext uri="{FF2B5EF4-FFF2-40B4-BE49-F238E27FC236}">
              <a16:creationId xmlns:a16="http://schemas.microsoft.com/office/drawing/2014/main" id="{4DF00620-02FD-4714-0B4B-98847B74BC8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23E9FA3-9FC3-75F8-CCC8-1AAB19F51190}"/>
              </a:ext>
            </a:extLst>
          </p:cNvPr>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grpSp>
        <p:nvGrpSpPr>
          <p:cNvPr id="3" name="Group 3">
            <a:extLst>
              <a:ext uri="{FF2B5EF4-FFF2-40B4-BE49-F238E27FC236}">
                <a16:creationId xmlns:a16="http://schemas.microsoft.com/office/drawing/2014/main" id="{43FF0AA7-B508-453E-25CE-B9159BA23473}"/>
              </a:ext>
            </a:extLst>
          </p:cNvPr>
          <p:cNvGrpSpPr/>
          <p:nvPr/>
        </p:nvGrpSpPr>
        <p:grpSpPr>
          <a:xfrm>
            <a:off x="1526586" y="463848"/>
            <a:ext cx="15852130" cy="9101517"/>
            <a:chOff x="0" y="0"/>
            <a:chExt cx="18242782" cy="12091182"/>
          </a:xfrm>
        </p:grpSpPr>
        <p:grpSp>
          <p:nvGrpSpPr>
            <p:cNvPr id="4" name="Group 4">
              <a:extLst>
                <a:ext uri="{FF2B5EF4-FFF2-40B4-BE49-F238E27FC236}">
                  <a16:creationId xmlns:a16="http://schemas.microsoft.com/office/drawing/2014/main" id="{7C7039E6-798A-0BC5-8FC3-42859B79CC46}"/>
                </a:ext>
              </a:extLst>
            </p:cNvPr>
            <p:cNvGrpSpPr/>
            <p:nvPr/>
          </p:nvGrpSpPr>
          <p:grpSpPr>
            <a:xfrm>
              <a:off x="0" y="281638"/>
              <a:ext cx="17924518" cy="11809544"/>
              <a:chOff x="0" y="0"/>
              <a:chExt cx="10805670" cy="7119301"/>
            </a:xfrm>
          </p:grpSpPr>
          <p:sp>
            <p:nvSpPr>
              <p:cNvPr id="5" name="Freeform 5">
                <a:extLst>
                  <a:ext uri="{FF2B5EF4-FFF2-40B4-BE49-F238E27FC236}">
                    <a16:creationId xmlns:a16="http://schemas.microsoft.com/office/drawing/2014/main" id="{D213656E-C88A-C240-FF82-ADBDB60E8124}"/>
                  </a:ext>
                </a:extLst>
              </p:cNvPr>
              <p:cNvSpPr/>
              <p:nvPr/>
            </p:nvSpPr>
            <p:spPr>
              <a:xfrm>
                <a:off x="-4213" y="0"/>
                <a:ext cx="10809882" cy="7119301"/>
              </a:xfrm>
              <a:custGeom>
                <a:avLst/>
                <a:gdLst/>
                <a:ahLst/>
                <a:cxnLst/>
                <a:rect l="l" t="t" r="r" b="b"/>
                <a:pathLst>
                  <a:path w="10809882" h="7119301">
                    <a:moveTo>
                      <a:pt x="278431" y="16918"/>
                    </a:moveTo>
                    <a:cubicBezTo>
                      <a:pt x="278431" y="16918"/>
                      <a:pt x="604014" y="12258"/>
                      <a:pt x="1062559" y="12454"/>
                    </a:cubicBezTo>
                    <a:cubicBezTo>
                      <a:pt x="8804229" y="12671"/>
                      <a:pt x="10535814" y="0"/>
                      <a:pt x="10535814" y="0"/>
                    </a:cubicBezTo>
                    <a:cubicBezTo>
                      <a:pt x="10603278" y="0"/>
                      <a:pt x="10679215" y="0"/>
                      <a:pt x="10757988" y="85073"/>
                    </a:cubicBezTo>
                    <a:cubicBezTo>
                      <a:pt x="10800966" y="131488"/>
                      <a:pt x="10802035" y="240224"/>
                      <a:pt x="10802439" y="320281"/>
                    </a:cubicBezTo>
                    <a:cubicBezTo>
                      <a:pt x="10802439" y="320281"/>
                      <a:pt x="10800735" y="5267918"/>
                      <a:pt x="10800735" y="6356717"/>
                    </a:cubicBezTo>
                    <a:cubicBezTo>
                      <a:pt x="10800735" y="6570876"/>
                      <a:pt x="10809883" y="6870054"/>
                      <a:pt x="10809883" y="6870054"/>
                    </a:cubicBezTo>
                    <a:cubicBezTo>
                      <a:pt x="10809883" y="6998723"/>
                      <a:pt x="10805713" y="7119301"/>
                      <a:pt x="10552875" y="7111167"/>
                    </a:cubicBezTo>
                    <a:cubicBezTo>
                      <a:pt x="10552875" y="7111167"/>
                      <a:pt x="10176403" y="7090868"/>
                      <a:pt x="9081481" y="7098467"/>
                    </a:cubicBezTo>
                    <a:cubicBezTo>
                      <a:pt x="2545014"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path>
                </a:pathLst>
              </a:custGeom>
              <a:solidFill>
                <a:srgbClr val="2F3A62"/>
              </a:solidFill>
            </p:spPr>
          </p:sp>
        </p:grpSp>
        <p:grpSp>
          <p:nvGrpSpPr>
            <p:cNvPr id="6" name="Group 6">
              <a:extLst>
                <a:ext uri="{FF2B5EF4-FFF2-40B4-BE49-F238E27FC236}">
                  <a16:creationId xmlns:a16="http://schemas.microsoft.com/office/drawing/2014/main" id="{766D04E6-8FF6-3B90-C5C1-FCEA0BB5D9E3}"/>
                </a:ext>
              </a:extLst>
            </p:cNvPr>
            <p:cNvGrpSpPr/>
            <p:nvPr/>
          </p:nvGrpSpPr>
          <p:grpSpPr>
            <a:xfrm>
              <a:off x="336452" y="0"/>
              <a:ext cx="17906330" cy="11727398"/>
              <a:chOff x="0" y="0"/>
              <a:chExt cx="10821129" cy="7087086"/>
            </a:xfrm>
          </p:grpSpPr>
          <p:sp>
            <p:nvSpPr>
              <p:cNvPr id="7" name="Freeform 7">
                <a:extLst>
                  <a:ext uri="{FF2B5EF4-FFF2-40B4-BE49-F238E27FC236}">
                    <a16:creationId xmlns:a16="http://schemas.microsoft.com/office/drawing/2014/main" id="{36165568-F130-9B38-3D0C-A5C9311A2B58}"/>
                  </a:ext>
                </a:extLst>
              </p:cNvPr>
              <p:cNvSpPr/>
              <p:nvPr/>
            </p:nvSpPr>
            <p:spPr>
              <a:xfrm>
                <a:off x="-4213" y="0"/>
                <a:ext cx="10825342" cy="7087086"/>
              </a:xfrm>
              <a:custGeom>
                <a:avLst/>
                <a:gdLst/>
                <a:ahLst/>
                <a:cxnLst/>
                <a:rect l="l" t="t" r="r" b="b"/>
                <a:pathLst>
                  <a:path w="10825342" h="7087086">
                    <a:moveTo>
                      <a:pt x="278431" y="16918"/>
                    </a:moveTo>
                    <a:cubicBezTo>
                      <a:pt x="278431" y="16918"/>
                      <a:pt x="604014" y="12258"/>
                      <a:pt x="1062835" y="12454"/>
                    </a:cubicBezTo>
                    <a:cubicBezTo>
                      <a:pt x="8817733" y="12671"/>
                      <a:pt x="10551274" y="0"/>
                      <a:pt x="10551274" y="0"/>
                    </a:cubicBezTo>
                    <a:cubicBezTo>
                      <a:pt x="10618738" y="0"/>
                      <a:pt x="10694674" y="0"/>
                      <a:pt x="10773448" y="85073"/>
                    </a:cubicBezTo>
                    <a:cubicBezTo>
                      <a:pt x="10816426" y="131488"/>
                      <a:pt x="10817494" y="240224"/>
                      <a:pt x="10817899" y="320281"/>
                    </a:cubicBezTo>
                    <a:cubicBezTo>
                      <a:pt x="10817899" y="320281"/>
                      <a:pt x="10816195" y="5241263"/>
                      <a:pt x="10816195" y="6324502"/>
                    </a:cubicBezTo>
                    <a:cubicBezTo>
                      <a:pt x="10816195" y="6538661"/>
                      <a:pt x="10825342" y="6837839"/>
                      <a:pt x="10825342" y="6837839"/>
                    </a:cubicBezTo>
                    <a:cubicBezTo>
                      <a:pt x="10825342" y="6966508"/>
                      <a:pt x="10821173" y="7087086"/>
                      <a:pt x="10568335" y="7078952"/>
                    </a:cubicBezTo>
                    <a:cubicBezTo>
                      <a:pt x="10568335" y="7078952"/>
                      <a:pt x="10191862" y="7058653"/>
                      <a:pt x="9095460" y="7066252"/>
                    </a:cubicBezTo>
                    <a:cubicBezTo>
                      <a:pt x="2547822"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path>
                </a:pathLst>
              </a:custGeom>
              <a:solidFill>
                <a:srgbClr val="FFF3E4"/>
              </a:solidFill>
            </p:spPr>
          </p:sp>
        </p:grpSp>
      </p:grpSp>
      <p:sp>
        <p:nvSpPr>
          <p:cNvPr id="10" name="TextBox 10">
            <a:extLst>
              <a:ext uri="{FF2B5EF4-FFF2-40B4-BE49-F238E27FC236}">
                <a16:creationId xmlns:a16="http://schemas.microsoft.com/office/drawing/2014/main" id="{58463D21-EB15-B28B-17DC-DAF7879AE8D3}"/>
              </a:ext>
            </a:extLst>
          </p:cNvPr>
          <p:cNvSpPr txBox="1"/>
          <p:nvPr/>
        </p:nvSpPr>
        <p:spPr>
          <a:xfrm>
            <a:off x="7670430" y="448126"/>
            <a:ext cx="6601118" cy="1726114"/>
          </a:xfrm>
          <a:prstGeom prst="rect">
            <a:avLst/>
          </a:prstGeom>
        </p:spPr>
        <p:txBody>
          <a:bodyPr wrap="square" lIns="0" tIns="0" rIns="0" bIns="0" rtlCol="0" anchor="t">
            <a:spAutoFit/>
          </a:bodyPr>
          <a:lstStyle/>
          <a:p>
            <a:pPr algn="ctr">
              <a:lnSpc>
                <a:spcPts val="12898"/>
              </a:lnSpc>
            </a:pPr>
            <a:r>
              <a:rPr lang="en-US" sz="12850">
                <a:solidFill>
                  <a:srgbClr val="272626"/>
                </a:solidFill>
                <a:latin typeface="KG Primary Penmanship"/>
              </a:rPr>
              <a:t>Reading </a:t>
            </a:r>
            <a:endParaRPr lang="en-US"/>
          </a:p>
        </p:txBody>
      </p:sp>
      <p:sp>
        <p:nvSpPr>
          <p:cNvPr id="12" name="Freeform 12">
            <a:extLst>
              <a:ext uri="{FF2B5EF4-FFF2-40B4-BE49-F238E27FC236}">
                <a16:creationId xmlns:a16="http://schemas.microsoft.com/office/drawing/2014/main" id="{92C39F17-AF7F-F1E6-355D-58BE9205DE2F}"/>
              </a:ext>
            </a:extLst>
          </p:cNvPr>
          <p:cNvSpPr/>
          <p:nvPr/>
        </p:nvSpPr>
        <p:spPr>
          <a:xfrm rot="-8762934">
            <a:off x="369179" y="8435125"/>
            <a:ext cx="2348424" cy="768575"/>
          </a:xfrm>
          <a:custGeom>
            <a:avLst/>
            <a:gdLst/>
            <a:ahLst/>
            <a:cxnLst/>
            <a:rect l="l" t="t" r="r" b="b"/>
            <a:pathLst>
              <a:path w="2348424" h="768575">
                <a:moveTo>
                  <a:pt x="0" y="0"/>
                </a:moveTo>
                <a:lnTo>
                  <a:pt x="2348425" y="0"/>
                </a:lnTo>
                <a:lnTo>
                  <a:pt x="2348425" y="768575"/>
                </a:lnTo>
                <a:lnTo>
                  <a:pt x="0" y="7685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19" name="Picture 18">
            <a:extLst>
              <a:ext uri="{FF2B5EF4-FFF2-40B4-BE49-F238E27FC236}">
                <a16:creationId xmlns:a16="http://schemas.microsoft.com/office/drawing/2014/main" id="{AD5A1A9C-D37D-5F5A-1875-1BC0A0138191}"/>
              </a:ext>
            </a:extLst>
          </p:cNvPr>
          <p:cNvPicPr>
            <a:picLocks noChangeAspect="1"/>
          </p:cNvPicPr>
          <p:nvPr/>
        </p:nvPicPr>
        <p:blipFill>
          <a:blip r:embed="rId6"/>
          <a:srcRect l="20084" t="29890" r="59655" b="43226"/>
          <a:stretch>
            <a:fillRect/>
          </a:stretch>
        </p:blipFill>
        <p:spPr>
          <a:xfrm>
            <a:off x="2339391" y="3396467"/>
            <a:ext cx="2711382" cy="2020133"/>
          </a:xfrm>
          <a:prstGeom prst="rect">
            <a:avLst/>
          </a:prstGeom>
        </p:spPr>
      </p:pic>
      <p:sp>
        <p:nvSpPr>
          <p:cNvPr id="21" name="TextBox 9">
            <a:extLst>
              <a:ext uri="{FF2B5EF4-FFF2-40B4-BE49-F238E27FC236}">
                <a16:creationId xmlns:a16="http://schemas.microsoft.com/office/drawing/2014/main" id="{EFED98B2-3EA8-CDD4-D5F6-3C7600B8C937}"/>
              </a:ext>
            </a:extLst>
          </p:cNvPr>
          <p:cNvSpPr txBox="1"/>
          <p:nvPr/>
        </p:nvSpPr>
        <p:spPr>
          <a:xfrm>
            <a:off x="2095127" y="1797426"/>
            <a:ext cx="15270632" cy="3199081"/>
          </a:xfrm>
          <a:prstGeom prst="rect">
            <a:avLst/>
          </a:prstGeom>
        </p:spPr>
        <p:txBody>
          <a:bodyPr wrap="square" lIns="0" tIns="0" rIns="0" bIns="0" rtlCol="0" anchor="t">
            <a:spAutoFit/>
          </a:bodyPr>
          <a:lstStyle/>
          <a:p>
            <a:pPr algn="ctr">
              <a:lnSpc>
                <a:spcPts val="8640"/>
              </a:lnSpc>
            </a:pPr>
            <a:r>
              <a:rPr lang="en-US" sz="4400">
                <a:solidFill>
                  <a:srgbClr val="272626"/>
                </a:solidFill>
                <a:latin typeface="KG Primary Penmanship"/>
              </a:rPr>
              <a:t>Year 1 will continue to bring home a 'Book Bag Book' which matches their reading assessment. There will be a meeting later in the year to tell you more about the Phonics Screening Assessment. </a:t>
            </a:r>
            <a:endParaRPr lang="en-US">
              <a:ea typeface="Calibri"/>
              <a:cs typeface="Calibri"/>
            </a:endParaRPr>
          </a:p>
        </p:txBody>
      </p:sp>
      <p:sp>
        <p:nvSpPr>
          <p:cNvPr id="22" name="TextBox 9">
            <a:extLst>
              <a:ext uri="{FF2B5EF4-FFF2-40B4-BE49-F238E27FC236}">
                <a16:creationId xmlns:a16="http://schemas.microsoft.com/office/drawing/2014/main" id="{83AD0467-7B8E-AB0B-10AE-3AF3E225B43C}"/>
              </a:ext>
            </a:extLst>
          </p:cNvPr>
          <p:cNvSpPr txBox="1"/>
          <p:nvPr/>
        </p:nvSpPr>
        <p:spPr>
          <a:xfrm>
            <a:off x="2095126" y="5248929"/>
            <a:ext cx="15270632" cy="4301947"/>
          </a:xfrm>
          <a:prstGeom prst="rect">
            <a:avLst/>
          </a:prstGeom>
        </p:spPr>
        <p:txBody>
          <a:bodyPr wrap="square" lIns="0" tIns="0" rIns="0" bIns="0" rtlCol="0" anchor="t">
            <a:spAutoFit/>
          </a:bodyPr>
          <a:lstStyle/>
          <a:p>
            <a:pPr algn="ctr">
              <a:lnSpc>
                <a:spcPts val="8640"/>
              </a:lnSpc>
            </a:pPr>
            <a:r>
              <a:rPr lang="en-US" sz="4400">
                <a:solidFill>
                  <a:srgbClr val="272626"/>
                </a:solidFill>
                <a:latin typeface="KG Primary Penmanship"/>
              </a:rPr>
              <a:t>Reception will have a sticker in their Reading Diary to tell you which sound they have learnt that day for them to </a:t>
            </a:r>
            <a:r>
              <a:rPr lang="en-US" sz="4400" err="1">
                <a:solidFill>
                  <a:srgbClr val="272626"/>
                </a:solidFill>
                <a:latin typeface="KG Primary Penmanship"/>
              </a:rPr>
              <a:t>practise</a:t>
            </a:r>
            <a:r>
              <a:rPr lang="en-US" sz="4400">
                <a:solidFill>
                  <a:srgbClr val="272626"/>
                </a:solidFill>
                <a:latin typeface="KG Primary Penmanship"/>
              </a:rPr>
              <a:t> at home using the QR Code in their diary. They will also be bringing home a Wordless Book as of next week. Information will come home with the book. </a:t>
            </a:r>
            <a:endParaRPr lang="en-US"/>
          </a:p>
        </p:txBody>
      </p:sp>
    </p:spTree>
    <p:extLst>
      <p:ext uri="{BB962C8B-B14F-4D97-AF65-F5344CB8AC3E}">
        <p14:creationId xmlns:p14="http://schemas.microsoft.com/office/powerpoint/2010/main" val="34213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EC4"/>
        </a:solidFill>
        <a:effectLst/>
      </p:bgPr>
    </p:bg>
    <p:spTree>
      <p:nvGrpSpPr>
        <p:cNvPr id="1" name=""/>
        <p:cNvGrpSpPr/>
        <p:nvPr/>
      </p:nvGrpSpPr>
      <p:grpSpPr>
        <a:xfrm>
          <a:off x="0" y="0"/>
          <a:ext cx="0" cy="0"/>
          <a:chOff x="0" y="0"/>
          <a:chExt cx="0" cy="0"/>
        </a:xfrm>
      </p:grpSpPr>
      <p:sp>
        <p:nvSpPr>
          <p:cNvPr id="3" name="Freeform 3"/>
          <p:cNvSpPr/>
          <p:nvPr/>
        </p:nvSpPr>
        <p:spPr>
          <a:xfrm>
            <a:off x="2521760" y="1"/>
            <a:ext cx="13434976" cy="9541274"/>
          </a:xfrm>
          <a:custGeom>
            <a:avLst/>
            <a:gdLst/>
            <a:ahLst/>
            <a:cxnLst/>
            <a:rect l="l" t="t" r="r" b="b"/>
            <a:pathLst>
              <a:path w="10825342" h="5776630">
                <a:moveTo>
                  <a:pt x="278431" y="16918"/>
                </a:moveTo>
                <a:cubicBezTo>
                  <a:pt x="278431" y="16918"/>
                  <a:pt x="604014" y="12258"/>
                  <a:pt x="1062835" y="12454"/>
                </a:cubicBezTo>
                <a:cubicBezTo>
                  <a:pt x="8817733" y="12671"/>
                  <a:pt x="10551274" y="0"/>
                  <a:pt x="10551274" y="0"/>
                </a:cubicBezTo>
                <a:cubicBezTo>
                  <a:pt x="10618738" y="0"/>
                  <a:pt x="10694674" y="0"/>
                  <a:pt x="10773448" y="85073"/>
                </a:cubicBezTo>
                <a:cubicBezTo>
                  <a:pt x="10816426" y="131488"/>
                  <a:pt x="10817494" y="240224"/>
                  <a:pt x="10817899" y="320281"/>
                </a:cubicBezTo>
                <a:cubicBezTo>
                  <a:pt x="10817899" y="320281"/>
                  <a:pt x="10816195" y="4157018"/>
                  <a:pt x="10816195" y="5014045"/>
                </a:cubicBezTo>
                <a:cubicBezTo>
                  <a:pt x="10816195" y="5228205"/>
                  <a:pt x="10825342" y="5527384"/>
                  <a:pt x="10825342" y="5527384"/>
                </a:cubicBezTo>
                <a:cubicBezTo>
                  <a:pt x="10825342" y="5656052"/>
                  <a:pt x="10821173" y="5776630"/>
                  <a:pt x="10568335" y="5768496"/>
                </a:cubicBezTo>
                <a:cubicBezTo>
                  <a:pt x="10568335" y="5768496"/>
                  <a:pt x="10191862" y="5748197"/>
                  <a:pt x="9095460" y="5755796"/>
                </a:cubicBezTo>
                <a:cubicBezTo>
                  <a:pt x="2547822" y="5763930"/>
                  <a:pt x="304023" y="5776630"/>
                  <a:pt x="304023" y="5776630"/>
                </a:cubicBezTo>
                <a:cubicBezTo>
                  <a:pt x="132548" y="5776630"/>
                  <a:pt x="4213" y="5675561"/>
                  <a:pt x="8532" y="5473014"/>
                </a:cubicBezTo>
                <a:cubicBezTo>
                  <a:pt x="8532" y="5473014"/>
                  <a:pt x="9630" y="4974472"/>
                  <a:pt x="4815" y="1481678"/>
                </a:cubicBezTo>
                <a:cubicBezTo>
                  <a:pt x="0" y="663668"/>
                  <a:pt x="25592" y="330596"/>
                  <a:pt x="25592" y="330596"/>
                </a:cubicBezTo>
                <a:cubicBezTo>
                  <a:pt x="27224" y="150571"/>
                  <a:pt x="143504" y="16918"/>
                  <a:pt x="278431" y="16918"/>
                </a:cubicBezTo>
              </a:path>
            </a:pathLst>
          </a:custGeom>
          <a:solidFill>
            <a:srgbClr val="FFF3E4"/>
          </a:solidFill>
        </p:spPr>
        <p:txBody>
          <a:bodyPr lIns="91440" tIns="45720" rIns="91440" bIns="45720" anchor="t"/>
          <a:lstStyle/>
          <a:p>
            <a:r>
              <a:rPr lang="en-GB"/>
              <a:t>				</a:t>
            </a:r>
          </a:p>
          <a:p>
            <a:endParaRPr lang="en-GB"/>
          </a:p>
          <a:p>
            <a:endParaRPr lang="en-GB"/>
          </a:p>
          <a:p>
            <a:endParaRPr lang="en-GB"/>
          </a:p>
          <a:p>
            <a:endParaRPr lang="en-GB"/>
          </a:p>
          <a:p>
            <a:endParaRPr lang="en-GB"/>
          </a:p>
          <a:p>
            <a:endParaRPr lang="en-GB"/>
          </a:p>
          <a:p>
            <a:endParaRPr lang="en-GB"/>
          </a:p>
          <a:p>
            <a:endParaRPr lang="en-GB"/>
          </a:p>
          <a:p>
            <a:endParaRPr lang="en-GB" sz="2400"/>
          </a:p>
          <a:p>
            <a:r>
              <a:rPr lang="en-GB" sz="2400"/>
              <a:t>	</a:t>
            </a:r>
            <a:endParaRPr lang="en-GB" sz="2400">
              <a:latin typeface="Comic Sans MS" panose="030F0702030302020204" pitchFamily="66" charset="0"/>
            </a:endParaRPr>
          </a:p>
          <a:p>
            <a:r>
              <a:rPr lang="en-GB" sz="2400">
                <a:latin typeface="Comic Sans MS" panose="030F0702030302020204" pitchFamily="66" charset="0"/>
              </a:rPr>
              <a:t>		</a:t>
            </a:r>
          </a:p>
          <a:p>
            <a:pPr algn="ctr"/>
            <a:r>
              <a:rPr lang="en-GB" sz="2400" u="sng">
                <a:latin typeface="Comic Sans MS"/>
              </a:rPr>
              <a:t>Year 1 </a:t>
            </a:r>
          </a:p>
          <a:p>
            <a:pPr algn="ctr"/>
            <a:endParaRPr lang="en-GB" sz="2400">
              <a:latin typeface="Comic Sans MS"/>
            </a:endParaRPr>
          </a:p>
          <a:p>
            <a:pPr algn="ctr"/>
            <a:r>
              <a:rPr lang="en-GB" sz="2400">
                <a:latin typeface="Comic Sans MS"/>
              </a:rPr>
              <a:t>Home learning will be a maths or a literacy activity given on alternate weeks. </a:t>
            </a:r>
            <a:endParaRPr lang="en-GB" sz="2400">
              <a:latin typeface="Comic Sans MS" panose="030F0702030302020204" pitchFamily="66" charset="0"/>
            </a:endParaRPr>
          </a:p>
          <a:p>
            <a:pPr algn="ctr"/>
            <a:r>
              <a:rPr lang="en-GB" sz="2400">
                <a:latin typeface="Comic Sans MS"/>
              </a:rPr>
              <a:t>Home learning will be uploaded to Google Classroom on a Thursday and is due in the following Wednesday. Their Log-in details will be sent home.</a:t>
            </a:r>
          </a:p>
          <a:p>
            <a:pPr algn="ctr"/>
            <a:endParaRPr lang="en-GB" sz="2400">
              <a:latin typeface="Comic Sans MS" panose="030F0702030302020204" pitchFamily="66" charset="0"/>
            </a:endParaRPr>
          </a:p>
          <a:p>
            <a:pPr algn="ctr"/>
            <a:r>
              <a:rPr lang="en-GB" sz="2400">
                <a:latin typeface="Comic Sans MS"/>
              </a:rPr>
              <a:t> All pupils will be expected to read at least 3 times a week and have this</a:t>
            </a:r>
          </a:p>
          <a:p>
            <a:pPr algn="ctr"/>
            <a:r>
              <a:rPr lang="en-GB" sz="2400">
                <a:latin typeface="Comic Sans MS"/>
              </a:rPr>
              <a:t>		recorded in their reading diaries. </a:t>
            </a:r>
          </a:p>
          <a:p>
            <a:pPr algn="ctr"/>
            <a:endParaRPr lang="en-GB" sz="2400">
              <a:latin typeface="Comic Sans MS" panose="030F0702030302020204" pitchFamily="66" charset="0"/>
            </a:endParaRPr>
          </a:p>
          <a:p>
            <a:pPr algn="ctr"/>
            <a:r>
              <a:rPr lang="en-GB" sz="2400">
                <a:latin typeface="Comic Sans MS"/>
              </a:rPr>
              <a:t>		Spellings will be provided each week. </a:t>
            </a:r>
          </a:p>
          <a:p>
            <a:pPr algn="ctr"/>
            <a:r>
              <a:rPr lang="en-GB" sz="2400">
                <a:latin typeface="Comic Sans MS"/>
              </a:rPr>
              <a:t>	              </a:t>
            </a:r>
          </a:p>
          <a:p>
            <a:pPr algn="ctr"/>
            <a:r>
              <a:rPr lang="en-GB" sz="2400">
                <a:latin typeface="Comic Sans MS"/>
              </a:rPr>
              <a:t>	The children will bring home their log in for </a:t>
            </a:r>
            <a:r>
              <a:rPr lang="en-GB" sz="2400" err="1">
                <a:latin typeface="Comic Sans MS"/>
              </a:rPr>
              <a:t>Numbots</a:t>
            </a:r>
            <a:r>
              <a:rPr lang="en-GB" sz="2400">
                <a:latin typeface="Comic Sans MS"/>
              </a:rPr>
              <a:t> and TTRS. Your child should regularly practise this and will be their Maths Home Learning Task. </a:t>
            </a:r>
          </a:p>
          <a:p>
            <a:pPr algn="ctr"/>
            <a:endParaRPr lang="en-GB">
              <a:latin typeface="Comic Sans MS" panose="030F0702030302020204" pitchFamily="66" charset="0"/>
            </a:endParaRPr>
          </a:p>
          <a:p>
            <a:pPr algn="ctr"/>
            <a:endParaRPr lang="en-GB">
              <a:latin typeface="Comic Sans MS" panose="030F0702030302020204" pitchFamily="66" charset="0"/>
            </a:endParaRPr>
          </a:p>
          <a:p>
            <a:pPr algn="ctr"/>
            <a:r>
              <a:rPr lang="en-GB" sz="2000">
                <a:latin typeface="Comic Sans MS" panose="030F0702030302020204" pitchFamily="66" charset="0"/>
              </a:rPr>
              <a:t>		</a:t>
            </a:r>
            <a:endParaRPr lang="en-GB" sz="2000"/>
          </a:p>
        </p:txBody>
      </p:sp>
      <p:grpSp>
        <p:nvGrpSpPr>
          <p:cNvPr id="4" name="Group 4"/>
          <p:cNvGrpSpPr/>
          <p:nvPr/>
        </p:nvGrpSpPr>
        <p:grpSpPr>
          <a:xfrm>
            <a:off x="4358708" y="1028700"/>
            <a:ext cx="9570585" cy="1981200"/>
            <a:chOff x="0" y="0"/>
            <a:chExt cx="3435356" cy="1138475"/>
          </a:xfrm>
        </p:grpSpPr>
        <p:sp>
          <p:nvSpPr>
            <p:cNvPr id="5" name="Freeform 5"/>
            <p:cNvSpPr/>
            <p:nvPr/>
          </p:nvSpPr>
          <p:spPr>
            <a:xfrm>
              <a:off x="0" y="-4262"/>
              <a:ext cx="3443102" cy="1144961"/>
            </a:xfrm>
            <a:custGeom>
              <a:avLst/>
              <a:gdLst/>
              <a:ahLst/>
              <a:cxnLst/>
              <a:rect l="l" t="t" r="r" b="b"/>
              <a:pathLst>
                <a:path w="3443102" h="1144961">
                  <a:moveTo>
                    <a:pt x="2504203" y="1133773"/>
                  </a:moveTo>
                  <a:cubicBezTo>
                    <a:pt x="2504203" y="1133773"/>
                    <a:pt x="2084450" y="1144961"/>
                    <a:pt x="1621865" y="1142339"/>
                  </a:cubicBezTo>
                  <a:cubicBezTo>
                    <a:pt x="1584822" y="1140177"/>
                    <a:pt x="1057073" y="1132352"/>
                    <a:pt x="1057073" y="1132352"/>
                  </a:cubicBezTo>
                  <a:cubicBezTo>
                    <a:pt x="812931" y="1123518"/>
                    <a:pt x="565145" y="1106537"/>
                    <a:pt x="398404" y="1048359"/>
                  </a:cubicBezTo>
                  <a:cubicBezTo>
                    <a:pt x="120505" y="951398"/>
                    <a:pt x="0" y="773869"/>
                    <a:pt x="0" y="577261"/>
                  </a:cubicBezTo>
                  <a:cubicBezTo>
                    <a:pt x="8536" y="440430"/>
                    <a:pt x="34263" y="311302"/>
                    <a:pt x="140291" y="225758"/>
                  </a:cubicBezTo>
                  <a:cubicBezTo>
                    <a:pt x="342602" y="62530"/>
                    <a:pt x="736658" y="7673"/>
                    <a:pt x="1155311" y="7673"/>
                  </a:cubicBezTo>
                  <a:cubicBezTo>
                    <a:pt x="1155311" y="7673"/>
                    <a:pt x="1551711" y="15681"/>
                    <a:pt x="1584822" y="7673"/>
                  </a:cubicBezTo>
                  <a:cubicBezTo>
                    <a:pt x="1865523" y="0"/>
                    <a:pt x="2329451" y="7673"/>
                    <a:pt x="2329451" y="7673"/>
                  </a:cubicBezTo>
                  <a:cubicBezTo>
                    <a:pt x="2697758" y="15152"/>
                    <a:pt x="3061071" y="84484"/>
                    <a:pt x="3258811" y="207066"/>
                  </a:cubicBezTo>
                  <a:cubicBezTo>
                    <a:pt x="3409828" y="300683"/>
                    <a:pt x="3443102" y="425358"/>
                    <a:pt x="3433962" y="577261"/>
                  </a:cubicBezTo>
                  <a:cubicBezTo>
                    <a:pt x="3433962" y="891835"/>
                    <a:pt x="3150965" y="1105932"/>
                    <a:pt x="2504203" y="1133773"/>
                  </a:cubicBezTo>
                </a:path>
              </a:pathLst>
            </a:custGeom>
            <a:solidFill>
              <a:srgbClr val="FDF5B6"/>
            </a:solidFill>
          </p:spPr>
        </p:sp>
      </p:grpSp>
      <p:sp>
        <p:nvSpPr>
          <p:cNvPr id="6" name="Freeform 6"/>
          <p:cNvSpPr/>
          <p:nvPr/>
        </p:nvSpPr>
        <p:spPr>
          <a:xfrm>
            <a:off x="7766910" y="745988"/>
            <a:ext cx="3020414" cy="720862"/>
          </a:xfrm>
          <a:custGeom>
            <a:avLst/>
            <a:gdLst/>
            <a:ahLst/>
            <a:cxnLst/>
            <a:rect l="l" t="t" r="r" b="b"/>
            <a:pathLst>
              <a:path w="3020414" h="720862">
                <a:moveTo>
                  <a:pt x="0" y="0"/>
                </a:moveTo>
                <a:lnTo>
                  <a:pt x="3020414" y="0"/>
                </a:lnTo>
                <a:lnTo>
                  <a:pt x="3020414" y="720862"/>
                </a:lnTo>
                <a:lnTo>
                  <a:pt x="0" y="72086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rot="698455">
            <a:off x="14306330" y="-999452"/>
            <a:ext cx="5165752" cy="4499784"/>
          </a:xfrm>
          <a:custGeom>
            <a:avLst/>
            <a:gdLst/>
            <a:ahLst/>
            <a:cxnLst/>
            <a:rect l="l" t="t" r="r" b="b"/>
            <a:pathLst>
              <a:path w="5165752" h="4499784">
                <a:moveTo>
                  <a:pt x="0" y="0"/>
                </a:moveTo>
                <a:lnTo>
                  <a:pt x="5165752" y="0"/>
                </a:lnTo>
                <a:lnTo>
                  <a:pt x="5165752" y="4499784"/>
                </a:lnTo>
                <a:lnTo>
                  <a:pt x="0" y="4499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0" name="Freeform 10"/>
          <p:cNvSpPr/>
          <p:nvPr/>
        </p:nvSpPr>
        <p:spPr>
          <a:xfrm rot="803959">
            <a:off x="15346268" y="963874"/>
            <a:ext cx="2122534" cy="1966751"/>
          </a:xfrm>
          <a:custGeom>
            <a:avLst/>
            <a:gdLst/>
            <a:ahLst/>
            <a:cxnLst/>
            <a:rect l="l" t="t" r="r" b="b"/>
            <a:pathLst>
              <a:path w="2122534" h="1966751">
                <a:moveTo>
                  <a:pt x="0" y="0"/>
                </a:moveTo>
                <a:lnTo>
                  <a:pt x="2122533" y="0"/>
                </a:lnTo>
                <a:lnTo>
                  <a:pt x="2122533" y="1966752"/>
                </a:lnTo>
                <a:lnTo>
                  <a:pt x="0" y="196675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1" name="Freeform 11"/>
          <p:cNvSpPr/>
          <p:nvPr/>
        </p:nvSpPr>
        <p:spPr>
          <a:xfrm rot="-442419">
            <a:off x="-233341" y="5482714"/>
            <a:ext cx="3069916" cy="2462329"/>
          </a:xfrm>
          <a:custGeom>
            <a:avLst/>
            <a:gdLst/>
            <a:ahLst/>
            <a:cxnLst/>
            <a:rect l="l" t="t" r="r" b="b"/>
            <a:pathLst>
              <a:path w="3069916" h="2462329">
                <a:moveTo>
                  <a:pt x="0" y="0"/>
                </a:moveTo>
                <a:lnTo>
                  <a:pt x="3069916" y="0"/>
                </a:lnTo>
                <a:lnTo>
                  <a:pt x="3069916" y="2462328"/>
                </a:lnTo>
                <a:lnTo>
                  <a:pt x="0" y="246232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2" name="Freeform 12"/>
          <p:cNvSpPr/>
          <p:nvPr/>
        </p:nvSpPr>
        <p:spPr>
          <a:xfrm rot="-2627376">
            <a:off x="1797829" y="-688331"/>
            <a:ext cx="947383" cy="2122534"/>
          </a:xfrm>
          <a:custGeom>
            <a:avLst/>
            <a:gdLst/>
            <a:ahLst/>
            <a:cxnLst/>
            <a:rect l="l" t="t" r="r" b="b"/>
            <a:pathLst>
              <a:path w="947383" h="2122534">
                <a:moveTo>
                  <a:pt x="0" y="0"/>
                </a:moveTo>
                <a:lnTo>
                  <a:pt x="947383" y="0"/>
                </a:lnTo>
                <a:lnTo>
                  <a:pt x="947383" y="2122534"/>
                </a:lnTo>
                <a:lnTo>
                  <a:pt x="0" y="212253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3" name="TextBox 13"/>
          <p:cNvSpPr txBox="1"/>
          <p:nvPr/>
        </p:nvSpPr>
        <p:spPr>
          <a:xfrm>
            <a:off x="4207261" y="1792541"/>
            <a:ext cx="9570585" cy="1028700"/>
          </a:xfrm>
          <a:prstGeom prst="rect">
            <a:avLst/>
          </a:prstGeom>
        </p:spPr>
        <p:txBody>
          <a:bodyPr lIns="0" tIns="0" rIns="0" bIns="0" rtlCol="0" anchor="t">
            <a:spAutoFit/>
          </a:bodyPr>
          <a:lstStyle/>
          <a:p>
            <a:pPr algn="ctr">
              <a:lnSpc>
                <a:spcPts val="8034"/>
              </a:lnSpc>
              <a:spcBef>
                <a:spcPct val="0"/>
              </a:spcBef>
            </a:pPr>
            <a:r>
              <a:rPr lang="en-US" sz="6695">
                <a:solidFill>
                  <a:srgbClr val="272626"/>
                </a:solidFill>
                <a:latin typeface="KG Primary Penmanship"/>
              </a:rPr>
              <a:t>Home Learning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Freeform 3"/>
          <p:cNvSpPr/>
          <p:nvPr/>
        </p:nvSpPr>
        <p:spPr>
          <a:xfrm>
            <a:off x="2521760" y="1"/>
            <a:ext cx="13434976" cy="9541274"/>
          </a:xfrm>
          <a:custGeom>
            <a:avLst/>
            <a:gdLst/>
            <a:ahLst/>
            <a:cxnLst/>
            <a:rect l="l" t="t" r="r" b="b"/>
            <a:pathLst>
              <a:path w="10825342" h="5776630">
                <a:moveTo>
                  <a:pt x="278431" y="16918"/>
                </a:moveTo>
                <a:cubicBezTo>
                  <a:pt x="278431" y="16918"/>
                  <a:pt x="604014" y="12258"/>
                  <a:pt x="1062835" y="12454"/>
                </a:cubicBezTo>
                <a:cubicBezTo>
                  <a:pt x="8817733" y="12671"/>
                  <a:pt x="10551274" y="0"/>
                  <a:pt x="10551274" y="0"/>
                </a:cubicBezTo>
                <a:cubicBezTo>
                  <a:pt x="10618738" y="0"/>
                  <a:pt x="10694674" y="0"/>
                  <a:pt x="10773448" y="85073"/>
                </a:cubicBezTo>
                <a:cubicBezTo>
                  <a:pt x="10816426" y="131488"/>
                  <a:pt x="10817494" y="240224"/>
                  <a:pt x="10817899" y="320281"/>
                </a:cubicBezTo>
                <a:cubicBezTo>
                  <a:pt x="10817899" y="320281"/>
                  <a:pt x="10816195" y="4157018"/>
                  <a:pt x="10816195" y="5014045"/>
                </a:cubicBezTo>
                <a:cubicBezTo>
                  <a:pt x="10816195" y="5228205"/>
                  <a:pt x="10825342" y="5527384"/>
                  <a:pt x="10825342" y="5527384"/>
                </a:cubicBezTo>
                <a:cubicBezTo>
                  <a:pt x="10825342" y="5656052"/>
                  <a:pt x="10821173" y="5776630"/>
                  <a:pt x="10568335" y="5768496"/>
                </a:cubicBezTo>
                <a:cubicBezTo>
                  <a:pt x="10568335" y="5768496"/>
                  <a:pt x="10191862" y="5748197"/>
                  <a:pt x="9095460" y="5755796"/>
                </a:cubicBezTo>
                <a:cubicBezTo>
                  <a:pt x="2547822" y="5763930"/>
                  <a:pt x="304023" y="5776630"/>
                  <a:pt x="304023" y="5776630"/>
                </a:cubicBezTo>
                <a:cubicBezTo>
                  <a:pt x="132548" y="5776630"/>
                  <a:pt x="4213" y="5675561"/>
                  <a:pt x="8532" y="5473014"/>
                </a:cubicBezTo>
                <a:cubicBezTo>
                  <a:pt x="8532" y="5473014"/>
                  <a:pt x="9630" y="4974472"/>
                  <a:pt x="4815" y="1481678"/>
                </a:cubicBezTo>
                <a:cubicBezTo>
                  <a:pt x="0" y="663668"/>
                  <a:pt x="25592" y="330596"/>
                  <a:pt x="25592" y="330596"/>
                </a:cubicBezTo>
                <a:cubicBezTo>
                  <a:pt x="27224" y="150571"/>
                  <a:pt x="143504" y="16918"/>
                  <a:pt x="278431" y="16918"/>
                </a:cubicBezTo>
              </a:path>
            </a:pathLst>
          </a:custGeom>
          <a:solidFill>
            <a:srgbClr val="FFF3E4"/>
          </a:solidFill>
        </p:spPr>
        <p:txBody>
          <a:bodyPr lIns="91440" tIns="45720" rIns="91440" bIns="45720" anchor="t"/>
          <a:lstStyle/>
          <a:p>
            <a:r>
              <a:rPr lang="en-GB"/>
              <a:t>				</a:t>
            </a:r>
          </a:p>
          <a:p>
            <a:endParaRPr lang="en-GB"/>
          </a:p>
          <a:p>
            <a:endParaRPr lang="en-GB"/>
          </a:p>
          <a:p>
            <a:endParaRPr lang="en-GB"/>
          </a:p>
          <a:p>
            <a:endParaRPr lang="en-GB"/>
          </a:p>
          <a:p>
            <a:endParaRPr lang="en-GB"/>
          </a:p>
          <a:p>
            <a:endParaRPr lang="en-GB"/>
          </a:p>
          <a:p>
            <a:endParaRPr lang="en-GB"/>
          </a:p>
          <a:p>
            <a:endParaRPr lang="en-GB"/>
          </a:p>
          <a:p>
            <a:endParaRPr lang="en-GB" sz="2400"/>
          </a:p>
          <a:p>
            <a:r>
              <a:rPr lang="en-GB" sz="2400"/>
              <a:t>	</a:t>
            </a:r>
            <a:endParaRPr lang="en-GB" sz="2400">
              <a:latin typeface="Comic Sans MS" panose="030F0702030302020204" pitchFamily="66" charset="0"/>
            </a:endParaRPr>
          </a:p>
          <a:p>
            <a:r>
              <a:rPr lang="en-GB" sz="2400">
                <a:latin typeface="Comic Sans MS" panose="030F0702030302020204" pitchFamily="66" charset="0"/>
              </a:rPr>
              <a:t>		</a:t>
            </a:r>
          </a:p>
          <a:p>
            <a:pPr algn="ctr"/>
            <a:r>
              <a:rPr lang="en-GB" sz="2400" u="sng">
                <a:latin typeface="Comic Sans MS"/>
              </a:rPr>
              <a:t>Reception </a:t>
            </a:r>
          </a:p>
          <a:p>
            <a:pPr algn="ctr"/>
            <a:endParaRPr lang="en-GB" sz="2400">
              <a:latin typeface="Comic Sans MS"/>
            </a:endParaRPr>
          </a:p>
          <a:p>
            <a:pPr algn="ctr"/>
            <a:r>
              <a:rPr lang="en-GB" sz="2400">
                <a:latin typeface="Comic Sans MS"/>
              </a:rPr>
              <a:t>Hopefully you have all been able to log-in to Tapestry. </a:t>
            </a:r>
          </a:p>
          <a:p>
            <a:pPr algn="ctr"/>
            <a:endParaRPr lang="en-GB" sz="2400">
              <a:latin typeface="Comic Sans MS"/>
            </a:endParaRPr>
          </a:p>
          <a:p>
            <a:pPr algn="ctr"/>
            <a:r>
              <a:rPr lang="en-GB" sz="2400">
                <a:latin typeface="Comic Sans MS"/>
              </a:rPr>
              <a:t>This is where we will upload photos of your child’s learning as well as setting home learning activities. </a:t>
            </a:r>
          </a:p>
          <a:p>
            <a:pPr algn="ctr"/>
            <a:endParaRPr lang="en-GB" sz="2400">
              <a:latin typeface="Comic Sans MS"/>
            </a:endParaRPr>
          </a:p>
          <a:p>
            <a:pPr algn="ctr"/>
            <a:r>
              <a:rPr lang="en-GB" sz="2400">
                <a:latin typeface="Comic Sans MS"/>
              </a:rPr>
              <a:t>Your child has got a QR Code in their Reading diary. Each day, the sticker in their diary will tell you the sound we have been learning that day. Please encourage your child to watch the sound video to practise saying the sound as part of their home learning.</a:t>
            </a:r>
          </a:p>
          <a:p>
            <a:pPr algn="ctr"/>
            <a:endParaRPr lang="en-GB">
              <a:latin typeface="Comic Sans MS" panose="030F0702030302020204" pitchFamily="66" charset="0"/>
            </a:endParaRPr>
          </a:p>
          <a:p>
            <a:pPr algn="ctr"/>
            <a:endParaRPr lang="en-GB">
              <a:latin typeface="Comic Sans MS" panose="030F0702030302020204" pitchFamily="66" charset="0"/>
            </a:endParaRPr>
          </a:p>
          <a:p>
            <a:pPr algn="ctr"/>
            <a:r>
              <a:rPr lang="en-GB" sz="2000">
                <a:latin typeface="Comic Sans MS" panose="030F0702030302020204" pitchFamily="66" charset="0"/>
              </a:rPr>
              <a:t>		</a:t>
            </a:r>
            <a:endParaRPr lang="en-GB" sz="2000"/>
          </a:p>
        </p:txBody>
      </p:sp>
      <p:grpSp>
        <p:nvGrpSpPr>
          <p:cNvPr id="4" name="Group 4"/>
          <p:cNvGrpSpPr/>
          <p:nvPr/>
        </p:nvGrpSpPr>
        <p:grpSpPr>
          <a:xfrm>
            <a:off x="4358708" y="1028700"/>
            <a:ext cx="9570585" cy="1981200"/>
            <a:chOff x="0" y="0"/>
            <a:chExt cx="3435356" cy="1138475"/>
          </a:xfrm>
        </p:grpSpPr>
        <p:sp>
          <p:nvSpPr>
            <p:cNvPr id="5" name="Freeform 5"/>
            <p:cNvSpPr/>
            <p:nvPr/>
          </p:nvSpPr>
          <p:spPr>
            <a:xfrm>
              <a:off x="0" y="-4262"/>
              <a:ext cx="3443102" cy="1144961"/>
            </a:xfrm>
            <a:custGeom>
              <a:avLst/>
              <a:gdLst/>
              <a:ahLst/>
              <a:cxnLst/>
              <a:rect l="l" t="t" r="r" b="b"/>
              <a:pathLst>
                <a:path w="3443102" h="1144961">
                  <a:moveTo>
                    <a:pt x="2504203" y="1133773"/>
                  </a:moveTo>
                  <a:cubicBezTo>
                    <a:pt x="2504203" y="1133773"/>
                    <a:pt x="2084450" y="1144961"/>
                    <a:pt x="1621865" y="1142339"/>
                  </a:cubicBezTo>
                  <a:cubicBezTo>
                    <a:pt x="1584822" y="1140177"/>
                    <a:pt x="1057073" y="1132352"/>
                    <a:pt x="1057073" y="1132352"/>
                  </a:cubicBezTo>
                  <a:cubicBezTo>
                    <a:pt x="812931" y="1123518"/>
                    <a:pt x="565145" y="1106537"/>
                    <a:pt x="398404" y="1048359"/>
                  </a:cubicBezTo>
                  <a:cubicBezTo>
                    <a:pt x="120505" y="951398"/>
                    <a:pt x="0" y="773869"/>
                    <a:pt x="0" y="577261"/>
                  </a:cubicBezTo>
                  <a:cubicBezTo>
                    <a:pt x="8536" y="440430"/>
                    <a:pt x="34263" y="311302"/>
                    <a:pt x="140291" y="225758"/>
                  </a:cubicBezTo>
                  <a:cubicBezTo>
                    <a:pt x="342602" y="62530"/>
                    <a:pt x="736658" y="7673"/>
                    <a:pt x="1155311" y="7673"/>
                  </a:cubicBezTo>
                  <a:cubicBezTo>
                    <a:pt x="1155311" y="7673"/>
                    <a:pt x="1551711" y="15681"/>
                    <a:pt x="1584822" y="7673"/>
                  </a:cubicBezTo>
                  <a:cubicBezTo>
                    <a:pt x="1865523" y="0"/>
                    <a:pt x="2329451" y="7673"/>
                    <a:pt x="2329451" y="7673"/>
                  </a:cubicBezTo>
                  <a:cubicBezTo>
                    <a:pt x="2697758" y="15152"/>
                    <a:pt x="3061071" y="84484"/>
                    <a:pt x="3258811" y="207066"/>
                  </a:cubicBezTo>
                  <a:cubicBezTo>
                    <a:pt x="3409828" y="300683"/>
                    <a:pt x="3443102" y="425358"/>
                    <a:pt x="3433962" y="577261"/>
                  </a:cubicBezTo>
                  <a:cubicBezTo>
                    <a:pt x="3433962" y="891835"/>
                    <a:pt x="3150965" y="1105932"/>
                    <a:pt x="2504203" y="1133773"/>
                  </a:cubicBezTo>
                </a:path>
              </a:pathLst>
            </a:custGeom>
            <a:solidFill>
              <a:srgbClr val="FDF5B6"/>
            </a:solidFill>
          </p:spPr>
        </p:sp>
      </p:grpSp>
      <p:sp>
        <p:nvSpPr>
          <p:cNvPr id="6" name="Freeform 6"/>
          <p:cNvSpPr/>
          <p:nvPr/>
        </p:nvSpPr>
        <p:spPr>
          <a:xfrm>
            <a:off x="7766910" y="745988"/>
            <a:ext cx="3020414" cy="720862"/>
          </a:xfrm>
          <a:custGeom>
            <a:avLst/>
            <a:gdLst/>
            <a:ahLst/>
            <a:cxnLst/>
            <a:rect l="l" t="t" r="r" b="b"/>
            <a:pathLst>
              <a:path w="3020414" h="720862">
                <a:moveTo>
                  <a:pt x="0" y="0"/>
                </a:moveTo>
                <a:lnTo>
                  <a:pt x="3020414" y="0"/>
                </a:lnTo>
                <a:lnTo>
                  <a:pt x="3020414" y="720862"/>
                </a:lnTo>
                <a:lnTo>
                  <a:pt x="0" y="72086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rot="698455">
            <a:off x="14306330" y="-999452"/>
            <a:ext cx="5165752" cy="4499784"/>
          </a:xfrm>
          <a:custGeom>
            <a:avLst/>
            <a:gdLst/>
            <a:ahLst/>
            <a:cxnLst/>
            <a:rect l="l" t="t" r="r" b="b"/>
            <a:pathLst>
              <a:path w="5165752" h="4499784">
                <a:moveTo>
                  <a:pt x="0" y="0"/>
                </a:moveTo>
                <a:lnTo>
                  <a:pt x="5165752" y="0"/>
                </a:lnTo>
                <a:lnTo>
                  <a:pt x="5165752" y="4499784"/>
                </a:lnTo>
                <a:lnTo>
                  <a:pt x="0" y="449978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8" name="Group 8"/>
          <p:cNvGrpSpPr>
            <a:grpSpLocks noChangeAspect="1"/>
          </p:cNvGrpSpPr>
          <p:nvPr/>
        </p:nvGrpSpPr>
        <p:grpSpPr>
          <a:xfrm rot="883184">
            <a:off x="15387477" y="548539"/>
            <a:ext cx="3048852" cy="3048505"/>
            <a:chOff x="0" y="0"/>
            <a:chExt cx="6350013" cy="6349289"/>
          </a:xfrm>
        </p:grpSpPr>
        <p:sp>
          <p:nvSpPr>
            <p:cNvPr id="9" name="Freeform 9"/>
            <p:cNvSpPr/>
            <p:nvPr/>
          </p:nvSpPr>
          <p:spPr>
            <a:xfrm>
              <a:off x="-95250" y="-95136"/>
              <a:ext cx="6540525" cy="6539573"/>
            </a:xfrm>
            <a:custGeom>
              <a:avLst/>
              <a:gdLst/>
              <a:ahLst/>
              <a:cxnLst/>
              <a:rect l="l" t="t" r="r" b="b"/>
              <a:pathLst>
                <a:path w="6540525" h="6539573">
                  <a:moveTo>
                    <a:pt x="5684545" y="1101865"/>
                  </a:moveTo>
                  <a:cubicBezTo>
                    <a:pt x="5560364" y="886829"/>
                    <a:pt x="5335181" y="766521"/>
                    <a:pt x="5103533" y="766356"/>
                  </a:cubicBezTo>
                  <a:lnTo>
                    <a:pt x="5103571" y="766318"/>
                  </a:lnTo>
                  <a:cubicBezTo>
                    <a:pt x="4871923" y="766115"/>
                    <a:pt x="4646701" y="645821"/>
                    <a:pt x="4522559" y="430810"/>
                  </a:cubicBezTo>
                  <a:cubicBezTo>
                    <a:pt x="4337317" y="109919"/>
                    <a:pt x="3927030" y="0"/>
                    <a:pt x="3606140" y="185281"/>
                  </a:cubicBezTo>
                  <a:lnTo>
                    <a:pt x="3606089" y="185319"/>
                  </a:lnTo>
                  <a:lnTo>
                    <a:pt x="3606089" y="185115"/>
                  </a:lnTo>
                  <a:cubicBezTo>
                    <a:pt x="3406788" y="299936"/>
                    <a:pt x="3153854" y="309029"/>
                    <a:pt x="2939771" y="187630"/>
                  </a:cubicBezTo>
                  <a:cubicBezTo>
                    <a:pt x="2836743" y="126902"/>
                    <a:pt x="2719296" y="94958"/>
                    <a:pt x="2599703" y="95136"/>
                  </a:cubicBezTo>
                  <a:cubicBezTo>
                    <a:pt x="2351405" y="95136"/>
                    <a:pt x="2134641" y="230048"/>
                    <a:pt x="2018614" y="430568"/>
                  </a:cubicBezTo>
                  <a:lnTo>
                    <a:pt x="2018614" y="430530"/>
                  </a:lnTo>
                  <a:cubicBezTo>
                    <a:pt x="1902625" y="631012"/>
                    <a:pt x="1685811" y="765925"/>
                    <a:pt x="1437551" y="765925"/>
                  </a:cubicBezTo>
                  <a:cubicBezTo>
                    <a:pt x="1067029" y="765925"/>
                    <a:pt x="766686" y="1066267"/>
                    <a:pt x="766686" y="1436789"/>
                  </a:cubicBezTo>
                  <a:lnTo>
                    <a:pt x="766686" y="1436866"/>
                  </a:lnTo>
                  <a:lnTo>
                    <a:pt x="766483" y="1436789"/>
                  </a:lnTo>
                  <a:cubicBezTo>
                    <a:pt x="766280" y="1666672"/>
                    <a:pt x="647802" y="1890154"/>
                    <a:pt x="435902" y="2014906"/>
                  </a:cubicBezTo>
                  <a:cubicBezTo>
                    <a:pt x="331646" y="2073744"/>
                    <a:pt x="245134" y="2159541"/>
                    <a:pt x="185433" y="2263305"/>
                  </a:cubicBezTo>
                  <a:cubicBezTo>
                    <a:pt x="61277" y="2478367"/>
                    <a:pt x="69723" y="2733523"/>
                    <a:pt x="185395" y="2934246"/>
                  </a:cubicBezTo>
                  <a:lnTo>
                    <a:pt x="185357" y="2934246"/>
                  </a:lnTo>
                  <a:cubicBezTo>
                    <a:pt x="300939" y="3134932"/>
                    <a:pt x="309385" y="3390113"/>
                    <a:pt x="185230" y="3605149"/>
                  </a:cubicBezTo>
                  <a:cubicBezTo>
                    <a:pt x="0" y="3926002"/>
                    <a:pt x="109906" y="4336288"/>
                    <a:pt x="430797" y="4521569"/>
                  </a:cubicBezTo>
                  <a:lnTo>
                    <a:pt x="430835" y="4521607"/>
                  </a:lnTo>
                  <a:lnTo>
                    <a:pt x="430708" y="4521695"/>
                  </a:lnTo>
                  <a:cubicBezTo>
                    <a:pt x="631228" y="4637634"/>
                    <a:pt x="766077" y="4854448"/>
                    <a:pt x="766077" y="5102746"/>
                  </a:cubicBezTo>
                  <a:cubicBezTo>
                    <a:pt x="766077" y="5473268"/>
                    <a:pt x="1066419" y="5773611"/>
                    <a:pt x="1436929" y="5773611"/>
                  </a:cubicBezTo>
                  <a:cubicBezTo>
                    <a:pt x="1685239" y="5773611"/>
                    <a:pt x="1901965" y="5908497"/>
                    <a:pt x="2018030" y="6109018"/>
                  </a:cubicBezTo>
                  <a:cubicBezTo>
                    <a:pt x="2134019" y="6309449"/>
                    <a:pt x="2350821" y="6444425"/>
                    <a:pt x="2599093" y="6444425"/>
                  </a:cubicBezTo>
                  <a:cubicBezTo>
                    <a:pt x="2718685" y="6444579"/>
                    <a:pt x="2836127" y="6412633"/>
                    <a:pt x="2939161" y="6351918"/>
                  </a:cubicBezTo>
                  <a:cubicBezTo>
                    <a:pt x="3153194" y="6230544"/>
                    <a:pt x="3406191" y="6239637"/>
                    <a:pt x="3605479" y="6354496"/>
                  </a:cubicBezTo>
                  <a:lnTo>
                    <a:pt x="3605479" y="6354255"/>
                  </a:lnTo>
                  <a:lnTo>
                    <a:pt x="3605517" y="6354331"/>
                  </a:lnTo>
                  <a:cubicBezTo>
                    <a:pt x="3926408" y="6539573"/>
                    <a:pt x="4336694" y="6429617"/>
                    <a:pt x="4521987" y="6108764"/>
                  </a:cubicBezTo>
                  <a:cubicBezTo>
                    <a:pt x="4646130" y="5893766"/>
                    <a:pt x="4871314" y="5773446"/>
                    <a:pt x="5102961" y="5773281"/>
                  </a:cubicBezTo>
                  <a:lnTo>
                    <a:pt x="5102911" y="5773192"/>
                  </a:lnTo>
                  <a:cubicBezTo>
                    <a:pt x="5334558" y="5773027"/>
                    <a:pt x="5559780" y="5652707"/>
                    <a:pt x="5683885" y="5437709"/>
                  </a:cubicBezTo>
                  <a:cubicBezTo>
                    <a:pt x="5745010" y="5331855"/>
                    <a:pt x="5774017" y="5216234"/>
                    <a:pt x="5773890" y="5102213"/>
                  </a:cubicBezTo>
                  <a:lnTo>
                    <a:pt x="5773979" y="5102290"/>
                  </a:lnTo>
                  <a:cubicBezTo>
                    <a:pt x="5774182" y="4878846"/>
                    <a:pt x="5886145" y="4661358"/>
                    <a:pt x="6087059" y="4534828"/>
                  </a:cubicBezTo>
                  <a:cubicBezTo>
                    <a:pt x="6195364" y="4477881"/>
                    <a:pt x="6289357" y="4390620"/>
                    <a:pt x="6355029" y="4276866"/>
                  </a:cubicBezTo>
                  <a:cubicBezTo>
                    <a:pt x="6479222" y="4061753"/>
                    <a:pt x="6470777" y="3806572"/>
                    <a:pt x="6355118" y="3605886"/>
                  </a:cubicBezTo>
                  <a:lnTo>
                    <a:pt x="6355156" y="3605886"/>
                  </a:lnTo>
                  <a:cubicBezTo>
                    <a:pt x="6239535" y="3405201"/>
                    <a:pt x="6231077" y="3150020"/>
                    <a:pt x="6355245" y="2934971"/>
                  </a:cubicBezTo>
                  <a:cubicBezTo>
                    <a:pt x="6540525" y="2614080"/>
                    <a:pt x="6430568" y="2203832"/>
                    <a:pt x="6109677" y="2018552"/>
                  </a:cubicBezTo>
                  <a:lnTo>
                    <a:pt x="6109627" y="2018501"/>
                  </a:lnTo>
                  <a:lnTo>
                    <a:pt x="6109754" y="2018463"/>
                  </a:lnTo>
                  <a:cubicBezTo>
                    <a:pt x="5910847" y="1903375"/>
                    <a:pt x="5776557" y="1689088"/>
                    <a:pt x="5774436" y="1443267"/>
                  </a:cubicBezTo>
                  <a:cubicBezTo>
                    <a:pt x="5775604" y="1327265"/>
                    <a:pt x="5746686" y="1209536"/>
                    <a:pt x="5684545" y="1101865"/>
                  </a:cubicBezTo>
                </a:path>
              </a:pathLst>
            </a:custGeom>
            <a:blipFill>
              <a:blip r:embed="rId6"/>
              <a:stretch>
                <a:fillRect l="-9216" t="-8365" r="-53414"/>
              </a:stretch>
            </a:blipFill>
          </p:spPr>
        </p:sp>
      </p:grpSp>
      <p:sp>
        <p:nvSpPr>
          <p:cNvPr id="10" name="Freeform 10"/>
          <p:cNvSpPr/>
          <p:nvPr/>
        </p:nvSpPr>
        <p:spPr>
          <a:xfrm rot="803959">
            <a:off x="16103119" y="1025657"/>
            <a:ext cx="2122534" cy="1966751"/>
          </a:xfrm>
          <a:custGeom>
            <a:avLst/>
            <a:gdLst/>
            <a:ahLst/>
            <a:cxnLst/>
            <a:rect l="l" t="t" r="r" b="b"/>
            <a:pathLst>
              <a:path w="2122534" h="1966751">
                <a:moveTo>
                  <a:pt x="0" y="0"/>
                </a:moveTo>
                <a:lnTo>
                  <a:pt x="2122533" y="0"/>
                </a:lnTo>
                <a:lnTo>
                  <a:pt x="2122533" y="1966752"/>
                </a:lnTo>
                <a:lnTo>
                  <a:pt x="0" y="196675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1" name="Freeform 11"/>
          <p:cNvSpPr/>
          <p:nvPr/>
        </p:nvSpPr>
        <p:spPr>
          <a:xfrm rot="-442419">
            <a:off x="-22311" y="5839003"/>
            <a:ext cx="2667865" cy="2199162"/>
          </a:xfrm>
          <a:custGeom>
            <a:avLst/>
            <a:gdLst/>
            <a:ahLst/>
            <a:cxnLst/>
            <a:rect l="l" t="t" r="r" b="b"/>
            <a:pathLst>
              <a:path w="3069916" h="2462329">
                <a:moveTo>
                  <a:pt x="0" y="0"/>
                </a:moveTo>
                <a:lnTo>
                  <a:pt x="3069916" y="0"/>
                </a:lnTo>
                <a:lnTo>
                  <a:pt x="3069916" y="2462328"/>
                </a:lnTo>
                <a:lnTo>
                  <a:pt x="0" y="246232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2" name="Freeform 12"/>
          <p:cNvSpPr/>
          <p:nvPr/>
        </p:nvSpPr>
        <p:spPr>
          <a:xfrm rot="-2627376">
            <a:off x="1797829" y="-688331"/>
            <a:ext cx="947383" cy="2122534"/>
          </a:xfrm>
          <a:custGeom>
            <a:avLst/>
            <a:gdLst/>
            <a:ahLst/>
            <a:cxnLst/>
            <a:rect l="l" t="t" r="r" b="b"/>
            <a:pathLst>
              <a:path w="947383" h="2122534">
                <a:moveTo>
                  <a:pt x="0" y="0"/>
                </a:moveTo>
                <a:lnTo>
                  <a:pt x="947383" y="0"/>
                </a:lnTo>
                <a:lnTo>
                  <a:pt x="947383" y="2122534"/>
                </a:lnTo>
                <a:lnTo>
                  <a:pt x="0" y="212253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3" name="TextBox 13"/>
          <p:cNvSpPr txBox="1"/>
          <p:nvPr/>
        </p:nvSpPr>
        <p:spPr>
          <a:xfrm>
            <a:off x="4207261" y="1792541"/>
            <a:ext cx="9570585" cy="1028700"/>
          </a:xfrm>
          <a:prstGeom prst="rect">
            <a:avLst/>
          </a:prstGeom>
        </p:spPr>
        <p:txBody>
          <a:bodyPr lIns="0" tIns="0" rIns="0" bIns="0" rtlCol="0" anchor="t">
            <a:spAutoFit/>
          </a:bodyPr>
          <a:lstStyle/>
          <a:p>
            <a:pPr algn="ctr">
              <a:lnSpc>
                <a:spcPts val="8034"/>
              </a:lnSpc>
              <a:spcBef>
                <a:spcPct val="0"/>
              </a:spcBef>
            </a:pPr>
            <a:r>
              <a:rPr lang="en-US" sz="6695">
                <a:solidFill>
                  <a:srgbClr val="272626"/>
                </a:solidFill>
                <a:latin typeface="KG Primary Penmanship"/>
              </a:rPr>
              <a:t>Home Learning </a:t>
            </a:r>
          </a:p>
        </p:txBody>
      </p:sp>
    </p:spTree>
    <p:extLst>
      <p:ext uri="{BB962C8B-B14F-4D97-AF65-F5344CB8AC3E}">
        <p14:creationId xmlns:p14="http://schemas.microsoft.com/office/powerpoint/2010/main" val="3355585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ADBCD"/>
        </a:solidFill>
        <a:effectLst/>
      </p:bgPr>
    </p:bg>
    <p:spTree>
      <p:nvGrpSpPr>
        <p:cNvPr id="1" name=""/>
        <p:cNvGrpSpPr/>
        <p:nvPr/>
      </p:nvGrpSpPr>
      <p:grpSpPr>
        <a:xfrm>
          <a:off x="0" y="0"/>
          <a:ext cx="0" cy="0"/>
          <a:chOff x="0" y="0"/>
          <a:chExt cx="0" cy="0"/>
        </a:xfrm>
      </p:grpSpPr>
      <p:sp>
        <p:nvSpPr>
          <p:cNvPr id="2" name="Freeform 2"/>
          <p:cNvSpPr/>
          <p:nvPr/>
        </p:nvSpPr>
        <p:spPr>
          <a:xfrm>
            <a:off x="6107082" y="1223265"/>
            <a:ext cx="10194735" cy="8383828"/>
          </a:xfrm>
          <a:custGeom>
            <a:avLst/>
            <a:gdLst/>
            <a:ahLst/>
            <a:cxnLst/>
            <a:rect l="l" t="t" r="r" b="b"/>
            <a:pathLst>
              <a:path w="10194735" h="8383828">
                <a:moveTo>
                  <a:pt x="0" y="0"/>
                </a:moveTo>
                <a:lnTo>
                  <a:pt x="10194735" y="0"/>
                </a:lnTo>
                <a:lnTo>
                  <a:pt x="10194735" y="8383828"/>
                </a:lnTo>
                <a:lnTo>
                  <a:pt x="0" y="838382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7218091" y="2362520"/>
            <a:ext cx="8792226" cy="2299347"/>
          </a:xfrm>
          <a:prstGeom prst="rect">
            <a:avLst/>
          </a:prstGeom>
        </p:spPr>
        <p:txBody>
          <a:bodyPr wrap="square" lIns="0" tIns="0" rIns="0" bIns="0" rtlCol="0" anchor="t">
            <a:spAutoFit/>
          </a:bodyPr>
          <a:lstStyle/>
          <a:p>
            <a:pPr algn="ctr">
              <a:lnSpc>
                <a:spcPts val="8640"/>
              </a:lnSpc>
            </a:pPr>
            <a:r>
              <a:rPr lang="en-US" sz="7200">
                <a:solidFill>
                  <a:srgbClr val="272626"/>
                </a:solidFill>
                <a:latin typeface="KG Primary Penmanship"/>
              </a:rPr>
              <a:t>What to bring and PE days</a:t>
            </a:r>
          </a:p>
          <a:p>
            <a:pPr algn="ctr">
              <a:lnSpc>
                <a:spcPts val="8640"/>
              </a:lnSpc>
            </a:pPr>
            <a:endParaRPr lang="en-US" sz="9600">
              <a:solidFill>
                <a:srgbClr val="272626"/>
              </a:solidFill>
              <a:latin typeface="KG Primary Penmanship"/>
            </a:endParaRPr>
          </a:p>
        </p:txBody>
      </p:sp>
      <p:sp>
        <p:nvSpPr>
          <p:cNvPr id="4" name="Freeform 4"/>
          <p:cNvSpPr/>
          <p:nvPr/>
        </p:nvSpPr>
        <p:spPr>
          <a:xfrm rot="-468955">
            <a:off x="1113054" y="5039411"/>
            <a:ext cx="5918411" cy="3303549"/>
          </a:xfrm>
          <a:custGeom>
            <a:avLst/>
            <a:gdLst/>
            <a:ahLst/>
            <a:cxnLst/>
            <a:rect l="l" t="t" r="r" b="b"/>
            <a:pathLst>
              <a:path w="5918411" h="3303549">
                <a:moveTo>
                  <a:pt x="0" y="0"/>
                </a:moveTo>
                <a:lnTo>
                  <a:pt x="5918411" y="0"/>
                </a:lnTo>
                <a:lnTo>
                  <a:pt x="5918411" y="3303549"/>
                </a:lnTo>
                <a:lnTo>
                  <a:pt x="0" y="330354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5" name="Group 5"/>
          <p:cNvGrpSpPr>
            <a:grpSpLocks noChangeAspect="1"/>
          </p:cNvGrpSpPr>
          <p:nvPr/>
        </p:nvGrpSpPr>
        <p:grpSpPr>
          <a:xfrm rot="-469889">
            <a:off x="1813194" y="5351658"/>
            <a:ext cx="4762825" cy="2679055"/>
            <a:chOff x="0" y="0"/>
            <a:chExt cx="11289030" cy="6350000"/>
          </a:xfrm>
        </p:grpSpPr>
        <p:sp>
          <p:nvSpPr>
            <p:cNvPr id="6" name="Freeform 6"/>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6"/>
              <a:stretch>
                <a:fillRect t="-15673" b="-15673"/>
              </a:stretch>
            </a:blipFill>
          </p:spPr>
        </p:sp>
      </p:grpSp>
      <p:sp>
        <p:nvSpPr>
          <p:cNvPr id="7" name="Freeform 7"/>
          <p:cNvSpPr/>
          <p:nvPr/>
        </p:nvSpPr>
        <p:spPr>
          <a:xfrm rot="-1115936">
            <a:off x="1767294" y="1732899"/>
            <a:ext cx="2307514" cy="2494791"/>
          </a:xfrm>
          <a:custGeom>
            <a:avLst/>
            <a:gdLst/>
            <a:ahLst/>
            <a:cxnLst/>
            <a:rect l="l" t="t" r="r" b="b"/>
            <a:pathLst>
              <a:path w="2307514" h="2494791">
                <a:moveTo>
                  <a:pt x="0" y="0"/>
                </a:moveTo>
                <a:lnTo>
                  <a:pt x="2307515" y="0"/>
                </a:lnTo>
                <a:lnTo>
                  <a:pt x="2307515" y="2494791"/>
                </a:lnTo>
                <a:lnTo>
                  <a:pt x="0" y="249479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rot="789396">
            <a:off x="15388129" y="6034174"/>
            <a:ext cx="2225260" cy="3252648"/>
          </a:xfrm>
          <a:custGeom>
            <a:avLst/>
            <a:gdLst/>
            <a:ahLst/>
            <a:cxnLst/>
            <a:rect l="l" t="t" r="r" b="b"/>
            <a:pathLst>
              <a:path w="2225260" h="3252648">
                <a:moveTo>
                  <a:pt x="0" y="0"/>
                </a:moveTo>
                <a:lnTo>
                  <a:pt x="2225260" y="0"/>
                </a:lnTo>
                <a:lnTo>
                  <a:pt x="2225260" y="3252648"/>
                </a:lnTo>
                <a:lnTo>
                  <a:pt x="0" y="325264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rot="1697473">
            <a:off x="5291398" y="2084874"/>
            <a:ext cx="1232340" cy="1207693"/>
          </a:xfrm>
          <a:custGeom>
            <a:avLst/>
            <a:gdLst/>
            <a:ahLst/>
            <a:cxnLst/>
            <a:rect l="l" t="t" r="r" b="b"/>
            <a:pathLst>
              <a:path w="1232340" h="1207693">
                <a:moveTo>
                  <a:pt x="0" y="0"/>
                </a:moveTo>
                <a:lnTo>
                  <a:pt x="1232340" y="0"/>
                </a:lnTo>
                <a:lnTo>
                  <a:pt x="1232340" y="1207693"/>
                </a:lnTo>
                <a:lnTo>
                  <a:pt x="0" y="1207693"/>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Freeform 10"/>
          <p:cNvSpPr/>
          <p:nvPr/>
        </p:nvSpPr>
        <p:spPr>
          <a:xfrm>
            <a:off x="757042" y="4855757"/>
            <a:ext cx="895839" cy="939281"/>
          </a:xfrm>
          <a:custGeom>
            <a:avLst/>
            <a:gdLst/>
            <a:ahLst/>
            <a:cxnLst/>
            <a:rect l="l" t="t" r="r" b="b"/>
            <a:pathLst>
              <a:path w="895839" h="939281">
                <a:moveTo>
                  <a:pt x="0" y="0"/>
                </a:moveTo>
                <a:lnTo>
                  <a:pt x="895839" y="0"/>
                </a:lnTo>
                <a:lnTo>
                  <a:pt x="895839" y="939281"/>
                </a:lnTo>
                <a:lnTo>
                  <a:pt x="0" y="939281"/>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1" name="TextBox 10">
            <a:extLst>
              <a:ext uri="{FF2B5EF4-FFF2-40B4-BE49-F238E27FC236}">
                <a16:creationId xmlns:a16="http://schemas.microsoft.com/office/drawing/2014/main" id="{E48C1DC0-1A5E-4AD9-B57C-FB2A62ADC1E3}"/>
              </a:ext>
            </a:extLst>
          </p:cNvPr>
          <p:cNvSpPr txBox="1"/>
          <p:nvPr/>
        </p:nvSpPr>
        <p:spPr>
          <a:xfrm>
            <a:off x="7236322" y="3312503"/>
            <a:ext cx="8072036" cy="6771084"/>
          </a:xfrm>
          <a:prstGeom prst="rect">
            <a:avLst/>
          </a:prstGeom>
          <a:noFill/>
        </p:spPr>
        <p:txBody>
          <a:bodyPr wrap="square" lIns="91440" tIns="45720" rIns="91440" bIns="45720" rtlCol="0" anchor="t">
            <a:spAutoFit/>
          </a:bodyPr>
          <a:lstStyle/>
          <a:p>
            <a:r>
              <a:rPr lang="en-GB" sz="2000" dirty="0">
                <a:latin typeface="Comic Sans MS"/>
              </a:rPr>
              <a:t>Bring your reading diary, reading book and water bottle (labelled) to school every day. </a:t>
            </a:r>
          </a:p>
          <a:p>
            <a:endParaRPr lang="en-GB" sz="2000">
              <a:latin typeface="Comic Sans MS"/>
            </a:endParaRPr>
          </a:p>
          <a:p>
            <a:r>
              <a:rPr lang="en-GB" sz="2000" dirty="0">
                <a:latin typeface="Comic Sans MS"/>
              </a:rPr>
              <a:t>Please bring a sunhat, raincoat, wellies accordingly as we will always intend much of our learning to be outdoors. </a:t>
            </a:r>
          </a:p>
          <a:p>
            <a:endParaRPr lang="en-GB" sz="2000">
              <a:latin typeface="Comic Sans MS" panose="030F0702030302020204" pitchFamily="66" charset="0"/>
            </a:endParaRPr>
          </a:p>
          <a:p>
            <a:r>
              <a:rPr lang="en-GB" sz="2000" dirty="0">
                <a:latin typeface="Comic Sans MS"/>
              </a:rPr>
              <a:t>Tuesdays and Thursdays are PE days. Thank you for all PE kits that are now on your children’s pegs. After PE on a Thursday children will be sent home wearing their PE kits, with the PE bag containing their uniform. Please return this by Monday the following week.</a:t>
            </a:r>
            <a:endParaRPr lang="en-GB" sz="2000" dirty="0">
              <a:latin typeface="Comic Sans MS" panose="030F0702030302020204" pitchFamily="66" charset="0"/>
            </a:endParaRPr>
          </a:p>
          <a:p>
            <a:endParaRPr lang="en-GB" sz="2000">
              <a:latin typeface="Comic Sans MS" panose="030F0702030302020204" pitchFamily="66" charset="0"/>
            </a:endParaRPr>
          </a:p>
          <a:p>
            <a:r>
              <a:rPr lang="en-GB" sz="2000" dirty="0">
                <a:latin typeface="Comic Sans MS"/>
              </a:rPr>
              <a:t>Earrings may NOT be worn for PE. Tape cannot be worn. </a:t>
            </a:r>
          </a:p>
          <a:p>
            <a:endParaRPr lang="en-GB" sz="2000">
              <a:latin typeface="Comic Sans MS" panose="030F0702030302020204" pitchFamily="66" charset="0"/>
            </a:endParaRPr>
          </a:p>
          <a:p>
            <a:r>
              <a:rPr lang="en-GB" sz="2000" dirty="0">
                <a:latin typeface="Comic Sans MS"/>
              </a:rPr>
              <a:t>Thursday is Spanish lesson day. </a:t>
            </a:r>
          </a:p>
          <a:p>
            <a:endParaRPr lang="en-GB" sz="2000">
              <a:latin typeface="Comic Sans MS" panose="030F0702030302020204" pitchFamily="66" charset="0"/>
            </a:endParaRPr>
          </a:p>
          <a:p>
            <a:r>
              <a:rPr lang="en-GB" sz="2800" b="1" dirty="0">
                <a:latin typeface="Comic Sans MS"/>
              </a:rPr>
              <a:t>Please name all items sent into school, including snack pots- thank you!</a:t>
            </a:r>
          </a:p>
          <a:p>
            <a:endParaRPr lang="en-GB" sz="2000">
              <a:latin typeface="Comic Sans MS" panose="030F0702030302020204" pitchFamily="66" charset="0"/>
            </a:endParaRPr>
          </a:p>
          <a:p>
            <a:endParaRPr lang="en-GB" sz="2000">
              <a:latin typeface="Comic Sans MS" panose="030F0702030302020204" pitchFamily="66" charset="0"/>
            </a:endParaRPr>
          </a:p>
          <a:p>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CCEE9"/>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grpSp>
        <p:nvGrpSpPr>
          <p:cNvPr id="3" name="Group 3"/>
          <p:cNvGrpSpPr/>
          <p:nvPr/>
        </p:nvGrpSpPr>
        <p:grpSpPr>
          <a:xfrm>
            <a:off x="8930395" y="1778635"/>
            <a:ext cx="7668064" cy="7427880"/>
            <a:chOff x="0" y="0"/>
            <a:chExt cx="1744237" cy="1689603"/>
          </a:xfrm>
        </p:grpSpPr>
        <p:sp>
          <p:nvSpPr>
            <p:cNvPr id="4" name="Freeform 4"/>
            <p:cNvSpPr/>
            <p:nvPr/>
          </p:nvSpPr>
          <p:spPr>
            <a:xfrm>
              <a:off x="0" y="-1270"/>
              <a:ext cx="1745507" cy="1688333"/>
            </a:xfrm>
            <a:custGeom>
              <a:avLst/>
              <a:gdLst/>
              <a:ahLst/>
              <a:cxnLst/>
              <a:rect l="l" t="t" r="r" b="b"/>
              <a:pathLst>
                <a:path w="1745507" h="1688333">
                  <a:moveTo>
                    <a:pt x="1734077" y="27940"/>
                  </a:moveTo>
                  <a:cubicBezTo>
                    <a:pt x="1725187" y="24130"/>
                    <a:pt x="1716297" y="21590"/>
                    <a:pt x="1707407" y="21590"/>
                  </a:cubicBezTo>
                  <a:cubicBezTo>
                    <a:pt x="1680737" y="20320"/>
                    <a:pt x="1654733" y="20320"/>
                    <a:pt x="1627368" y="17780"/>
                  </a:cubicBezTo>
                  <a:cubicBezTo>
                    <a:pt x="1564818" y="12700"/>
                    <a:pt x="1503572" y="6350"/>
                    <a:pt x="1441023" y="3810"/>
                  </a:cubicBezTo>
                  <a:cubicBezTo>
                    <a:pt x="1390201" y="1270"/>
                    <a:pt x="1340683" y="3810"/>
                    <a:pt x="1289862" y="2540"/>
                  </a:cubicBezTo>
                  <a:cubicBezTo>
                    <a:pt x="1267709" y="2540"/>
                    <a:pt x="1245556" y="0"/>
                    <a:pt x="1223403" y="2540"/>
                  </a:cubicBezTo>
                  <a:cubicBezTo>
                    <a:pt x="1169975" y="10160"/>
                    <a:pt x="1116548" y="11430"/>
                    <a:pt x="1061817" y="8890"/>
                  </a:cubicBezTo>
                  <a:cubicBezTo>
                    <a:pt x="1034452" y="7620"/>
                    <a:pt x="1007086" y="7620"/>
                    <a:pt x="979721" y="7620"/>
                  </a:cubicBezTo>
                  <a:cubicBezTo>
                    <a:pt x="930203" y="7620"/>
                    <a:pt x="880685" y="7620"/>
                    <a:pt x="831166" y="6350"/>
                  </a:cubicBezTo>
                  <a:cubicBezTo>
                    <a:pt x="779042" y="5080"/>
                    <a:pt x="265616" y="2540"/>
                    <a:pt x="214794" y="1270"/>
                  </a:cubicBezTo>
                  <a:cubicBezTo>
                    <a:pt x="173095" y="0"/>
                    <a:pt x="132698" y="1270"/>
                    <a:pt x="90999" y="1270"/>
                  </a:cubicBezTo>
                  <a:cubicBezTo>
                    <a:pt x="62330" y="1270"/>
                    <a:pt x="33020" y="3810"/>
                    <a:pt x="5080" y="5080"/>
                  </a:cubicBezTo>
                  <a:cubicBezTo>
                    <a:pt x="3810" y="5080"/>
                    <a:pt x="2540" y="7620"/>
                    <a:pt x="0" y="8890"/>
                  </a:cubicBezTo>
                  <a:cubicBezTo>
                    <a:pt x="1270" y="21590"/>
                    <a:pt x="3810" y="34290"/>
                    <a:pt x="5080" y="46990"/>
                  </a:cubicBezTo>
                  <a:cubicBezTo>
                    <a:pt x="15240" y="117455"/>
                    <a:pt x="16510" y="188936"/>
                    <a:pt x="17780" y="259164"/>
                  </a:cubicBezTo>
                  <a:cubicBezTo>
                    <a:pt x="19050" y="330645"/>
                    <a:pt x="17780" y="402126"/>
                    <a:pt x="16510" y="474862"/>
                  </a:cubicBezTo>
                  <a:cubicBezTo>
                    <a:pt x="15240" y="548851"/>
                    <a:pt x="2540" y="1325115"/>
                    <a:pt x="2540" y="1399104"/>
                  </a:cubicBezTo>
                  <a:cubicBezTo>
                    <a:pt x="2540" y="1471840"/>
                    <a:pt x="1270" y="1544575"/>
                    <a:pt x="0" y="1617311"/>
                  </a:cubicBezTo>
                  <a:cubicBezTo>
                    <a:pt x="0" y="1633723"/>
                    <a:pt x="3810" y="1643883"/>
                    <a:pt x="15240" y="1648963"/>
                  </a:cubicBezTo>
                  <a:cubicBezTo>
                    <a:pt x="22860" y="1652773"/>
                    <a:pt x="31750" y="1655313"/>
                    <a:pt x="40640" y="1656583"/>
                  </a:cubicBezTo>
                  <a:cubicBezTo>
                    <a:pt x="89696" y="1661663"/>
                    <a:pt x="139214" y="1665473"/>
                    <a:pt x="188732" y="1670553"/>
                  </a:cubicBezTo>
                  <a:cubicBezTo>
                    <a:pt x="216097" y="1673093"/>
                    <a:pt x="243463" y="1678173"/>
                    <a:pt x="270828" y="1679443"/>
                  </a:cubicBezTo>
                  <a:cubicBezTo>
                    <a:pt x="316437" y="1681983"/>
                    <a:pt x="824651" y="1683253"/>
                    <a:pt x="870260" y="1684523"/>
                  </a:cubicBezTo>
                  <a:cubicBezTo>
                    <a:pt x="876775" y="1684523"/>
                    <a:pt x="883291" y="1684523"/>
                    <a:pt x="889806" y="1684523"/>
                  </a:cubicBezTo>
                  <a:cubicBezTo>
                    <a:pt x="921081" y="1684523"/>
                    <a:pt x="953659" y="1683253"/>
                    <a:pt x="984933" y="1683253"/>
                  </a:cubicBezTo>
                  <a:cubicBezTo>
                    <a:pt x="1021421" y="1683253"/>
                    <a:pt x="1056604" y="1684523"/>
                    <a:pt x="1093092" y="1684523"/>
                  </a:cubicBezTo>
                  <a:cubicBezTo>
                    <a:pt x="1146519" y="1684523"/>
                    <a:pt x="1201250" y="1684523"/>
                    <a:pt x="1254678" y="1684523"/>
                  </a:cubicBezTo>
                  <a:cubicBezTo>
                    <a:pt x="1304196" y="1684523"/>
                    <a:pt x="1353714" y="1685793"/>
                    <a:pt x="1403232" y="1687063"/>
                  </a:cubicBezTo>
                  <a:cubicBezTo>
                    <a:pt x="1425385" y="1687063"/>
                    <a:pt x="1448841" y="1688333"/>
                    <a:pt x="1470994" y="1688333"/>
                  </a:cubicBezTo>
                  <a:cubicBezTo>
                    <a:pt x="1542665" y="1687063"/>
                    <a:pt x="1613033" y="1680713"/>
                    <a:pt x="1684547" y="1680713"/>
                  </a:cubicBezTo>
                  <a:cubicBezTo>
                    <a:pt x="1688357" y="1680713"/>
                    <a:pt x="1693437" y="1678173"/>
                    <a:pt x="1697247" y="1675633"/>
                  </a:cubicBezTo>
                  <a:cubicBezTo>
                    <a:pt x="1702327" y="1671823"/>
                    <a:pt x="1704867" y="1665473"/>
                    <a:pt x="1707407" y="1662933"/>
                  </a:cubicBezTo>
                  <a:cubicBezTo>
                    <a:pt x="1708677" y="1608532"/>
                    <a:pt x="1709947" y="1555862"/>
                    <a:pt x="1711217" y="1503191"/>
                  </a:cubicBezTo>
                  <a:cubicBezTo>
                    <a:pt x="1712487" y="1421677"/>
                    <a:pt x="1722647" y="639144"/>
                    <a:pt x="1723917" y="557630"/>
                  </a:cubicBezTo>
                  <a:cubicBezTo>
                    <a:pt x="1723917" y="508721"/>
                    <a:pt x="1725187" y="459813"/>
                    <a:pt x="1726457" y="410905"/>
                  </a:cubicBezTo>
                  <a:cubicBezTo>
                    <a:pt x="1727727" y="358234"/>
                    <a:pt x="1728997" y="305564"/>
                    <a:pt x="1731537" y="252893"/>
                  </a:cubicBezTo>
                  <a:cubicBezTo>
                    <a:pt x="1732807" y="221542"/>
                    <a:pt x="1732807" y="188936"/>
                    <a:pt x="1737887" y="157585"/>
                  </a:cubicBezTo>
                  <a:cubicBezTo>
                    <a:pt x="1742967" y="119963"/>
                    <a:pt x="1745507" y="83595"/>
                    <a:pt x="1744237" y="44450"/>
                  </a:cubicBezTo>
                  <a:cubicBezTo>
                    <a:pt x="1744237" y="38100"/>
                    <a:pt x="1740427" y="30480"/>
                    <a:pt x="1734077" y="27940"/>
                  </a:cubicBezTo>
                </a:path>
              </a:pathLst>
            </a:custGeom>
            <a:solidFill>
              <a:srgbClr val="FFF3E4"/>
            </a:solidFill>
          </p:spPr>
          <p:txBody>
            <a:bodyPr/>
            <a:lstStyle/>
            <a:p>
              <a:r>
                <a:rPr lang="en-GB"/>
                <a:t>																																																																										</a:t>
              </a:r>
              <a:r>
                <a:rPr lang="en-GB" sz="2000"/>
                <a:t>								</a:t>
              </a:r>
              <a:r>
                <a:rPr lang="en-GB" sz="2400">
                  <a:latin typeface="Comic Sans MS" panose="030F0702030302020204" pitchFamily="66" charset="0"/>
                </a:rPr>
                <a:t>Stud earrings only please	</a:t>
              </a:r>
            </a:p>
            <a:p>
              <a:endParaRPr lang="en-GB" sz="2400">
                <a:latin typeface="Comic Sans MS" panose="030F0702030302020204" pitchFamily="66" charset="0"/>
              </a:endParaRPr>
            </a:p>
            <a:p>
              <a:r>
                <a:rPr lang="en-GB" sz="2400">
                  <a:latin typeface="Comic Sans MS" panose="030F0702030302020204" pitchFamily="66" charset="0"/>
                </a:rPr>
                <a:t>		No other jewellery</a:t>
              </a:r>
            </a:p>
            <a:p>
              <a:endParaRPr lang="en-GB" sz="2400">
                <a:latin typeface="Comic Sans MS" panose="030F0702030302020204" pitchFamily="66" charset="0"/>
              </a:endParaRPr>
            </a:p>
            <a:p>
              <a:r>
                <a:rPr lang="en-GB" sz="2400">
                  <a:latin typeface="Comic Sans MS" panose="030F0702030302020204" pitchFamily="66" charset="0"/>
                </a:rPr>
                <a:t>		No nail varnish</a:t>
              </a:r>
            </a:p>
            <a:p>
              <a:r>
                <a:rPr lang="en-GB" sz="2400">
                  <a:latin typeface="Comic Sans MS" panose="030F0702030302020204" pitchFamily="66" charset="0"/>
                </a:rPr>
                <a:t>		</a:t>
              </a:r>
            </a:p>
            <a:p>
              <a:r>
                <a:rPr lang="en-GB" sz="2400">
                  <a:latin typeface="Comic Sans MS" panose="030F0702030302020204" pitchFamily="66" charset="0"/>
                </a:rPr>
                <a:t>		No large bows or metal </a:t>
              </a:r>
              <a:r>
                <a:rPr lang="en-GB" sz="2400" err="1">
                  <a:latin typeface="Comic Sans MS" panose="030F0702030302020204" pitchFamily="66" charset="0"/>
                </a:rPr>
                <a:t>alice</a:t>
              </a:r>
              <a:r>
                <a:rPr lang="en-GB" sz="2400">
                  <a:latin typeface="Comic Sans MS" panose="030F0702030302020204" pitchFamily="66" charset="0"/>
                </a:rPr>
                <a:t> bands with 	  	protruding parts such as cat ears</a:t>
              </a:r>
            </a:p>
            <a:p>
              <a:endParaRPr lang="en-GB" sz="2400">
                <a:latin typeface="Comic Sans MS" panose="030F0702030302020204" pitchFamily="66" charset="0"/>
              </a:endParaRPr>
            </a:p>
            <a:p>
              <a:r>
                <a:rPr lang="en-GB" sz="2400">
                  <a:latin typeface="Comic Sans MS" panose="030F0702030302020204" pitchFamily="66" charset="0"/>
                </a:rPr>
                <a:t>		Long hair must be tied back</a:t>
              </a:r>
            </a:p>
            <a:p>
              <a:endParaRPr lang="en-GB" sz="2000">
                <a:latin typeface="Comic Sans MS" panose="030F0702030302020204" pitchFamily="66" charset="0"/>
              </a:endParaRPr>
            </a:p>
            <a:p>
              <a:r>
                <a:rPr lang="en-GB" sz="2000">
                  <a:latin typeface="Comic Sans MS" panose="030F0702030302020204" pitchFamily="66" charset="0"/>
                </a:rPr>
                <a:t>	</a:t>
              </a:r>
            </a:p>
            <a:p>
              <a:endParaRPr lang="en-GB" sz="2000">
                <a:latin typeface="Comic Sans MS" panose="030F0702030302020204" pitchFamily="66" charset="0"/>
              </a:endParaRPr>
            </a:p>
            <a:p>
              <a:endParaRPr lang="en-GB" sz="2000">
                <a:latin typeface="Comic Sans MS" panose="030F0702030302020204" pitchFamily="66" charset="0"/>
              </a:endParaRPr>
            </a:p>
            <a:p>
              <a:endParaRPr lang="en-GB"/>
            </a:p>
          </p:txBody>
        </p:sp>
      </p:grpSp>
      <p:sp>
        <p:nvSpPr>
          <p:cNvPr id="5" name="Freeform 5"/>
          <p:cNvSpPr/>
          <p:nvPr/>
        </p:nvSpPr>
        <p:spPr>
          <a:xfrm rot="-7680534">
            <a:off x="15214806" y="1806230"/>
            <a:ext cx="2348424" cy="768575"/>
          </a:xfrm>
          <a:custGeom>
            <a:avLst/>
            <a:gdLst/>
            <a:ahLst/>
            <a:cxnLst/>
            <a:rect l="l" t="t" r="r" b="b"/>
            <a:pathLst>
              <a:path w="2348424" h="768575">
                <a:moveTo>
                  <a:pt x="0" y="0"/>
                </a:moveTo>
                <a:lnTo>
                  <a:pt x="2348424" y="0"/>
                </a:lnTo>
                <a:lnTo>
                  <a:pt x="2348424" y="768575"/>
                </a:lnTo>
                <a:lnTo>
                  <a:pt x="0" y="7685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6" name="Group 6"/>
          <p:cNvGrpSpPr>
            <a:grpSpLocks noChangeAspect="1"/>
          </p:cNvGrpSpPr>
          <p:nvPr/>
        </p:nvGrpSpPr>
        <p:grpSpPr>
          <a:xfrm rot="-248097">
            <a:off x="1746532" y="2468487"/>
            <a:ext cx="6153527" cy="6011099"/>
            <a:chOff x="0" y="0"/>
            <a:chExt cx="4828540" cy="4716780"/>
          </a:xfrm>
        </p:grpSpPr>
        <p:sp>
          <p:nvSpPr>
            <p:cNvPr id="7" name="Freeform 7"/>
            <p:cNvSpPr/>
            <p:nvPr/>
          </p:nvSpPr>
          <p:spPr>
            <a:xfrm>
              <a:off x="0" y="-7620"/>
              <a:ext cx="4833620" cy="4726940"/>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6"/>
              <a:stretch>
                <a:fillRect t="-1211" b="-1211"/>
              </a:stretch>
            </a:blipFill>
          </p:spPr>
        </p:sp>
      </p:grpSp>
      <p:sp>
        <p:nvSpPr>
          <p:cNvPr id="8" name="Freeform 8"/>
          <p:cNvSpPr/>
          <p:nvPr/>
        </p:nvSpPr>
        <p:spPr>
          <a:xfrm rot="-3380424">
            <a:off x="8347052" y="6977900"/>
            <a:ext cx="1166687" cy="3431433"/>
          </a:xfrm>
          <a:custGeom>
            <a:avLst/>
            <a:gdLst/>
            <a:ahLst/>
            <a:cxnLst/>
            <a:rect l="l" t="t" r="r" b="b"/>
            <a:pathLst>
              <a:path w="1166687" h="3431433">
                <a:moveTo>
                  <a:pt x="0" y="0"/>
                </a:moveTo>
                <a:lnTo>
                  <a:pt x="1166687" y="0"/>
                </a:lnTo>
                <a:lnTo>
                  <a:pt x="1166687" y="3431433"/>
                </a:lnTo>
                <a:lnTo>
                  <a:pt x="0" y="343143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Freeform 9"/>
          <p:cNvSpPr/>
          <p:nvPr/>
        </p:nvSpPr>
        <p:spPr>
          <a:xfrm rot="-508057">
            <a:off x="3231874" y="2157524"/>
            <a:ext cx="2625654" cy="672504"/>
          </a:xfrm>
          <a:custGeom>
            <a:avLst/>
            <a:gdLst/>
            <a:ahLst/>
            <a:cxnLst/>
            <a:rect l="l" t="t" r="r" b="b"/>
            <a:pathLst>
              <a:path w="2625654" h="672504">
                <a:moveTo>
                  <a:pt x="0" y="0"/>
                </a:moveTo>
                <a:lnTo>
                  <a:pt x="2625654" y="0"/>
                </a:lnTo>
                <a:lnTo>
                  <a:pt x="2625654" y="672504"/>
                </a:lnTo>
                <a:lnTo>
                  <a:pt x="0" y="67250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0" name="Freeform 10"/>
          <p:cNvSpPr/>
          <p:nvPr/>
        </p:nvSpPr>
        <p:spPr>
          <a:xfrm rot="-752723">
            <a:off x="1196320" y="6575291"/>
            <a:ext cx="2071506" cy="2721738"/>
          </a:xfrm>
          <a:custGeom>
            <a:avLst/>
            <a:gdLst/>
            <a:ahLst/>
            <a:cxnLst/>
            <a:rect l="l" t="t" r="r" b="b"/>
            <a:pathLst>
              <a:path w="2071506" h="2721738">
                <a:moveTo>
                  <a:pt x="0" y="0"/>
                </a:moveTo>
                <a:lnTo>
                  <a:pt x="2071505" y="0"/>
                </a:lnTo>
                <a:lnTo>
                  <a:pt x="2071505" y="2721738"/>
                </a:lnTo>
                <a:lnTo>
                  <a:pt x="0" y="272173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1" name="Freeform 11"/>
          <p:cNvSpPr/>
          <p:nvPr/>
        </p:nvSpPr>
        <p:spPr>
          <a:xfrm rot="1925915">
            <a:off x="15571707" y="8359627"/>
            <a:ext cx="2053504" cy="1597827"/>
          </a:xfrm>
          <a:custGeom>
            <a:avLst/>
            <a:gdLst/>
            <a:ahLst/>
            <a:cxnLst/>
            <a:rect l="l" t="t" r="r" b="b"/>
            <a:pathLst>
              <a:path w="2053504" h="1597827">
                <a:moveTo>
                  <a:pt x="0" y="0"/>
                </a:moveTo>
                <a:lnTo>
                  <a:pt x="2053504" y="0"/>
                </a:lnTo>
                <a:lnTo>
                  <a:pt x="2053504" y="1597828"/>
                </a:lnTo>
                <a:lnTo>
                  <a:pt x="0" y="159782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12" name="TextBox 12"/>
          <p:cNvSpPr txBox="1"/>
          <p:nvPr/>
        </p:nvSpPr>
        <p:spPr>
          <a:xfrm>
            <a:off x="9751771" y="2596050"/>
            <a:ext cx="6025311" cy="1712595"/>
          </a:xfrm>
          <a:prstGeom prst="rect">
            <a:avLst/>
          </a:prstGeom>
        </p:spPr>
        <p:txBody>
          <a:bodyPr lIns="0" tIns="0" rIns="0" bIns="0" rtlCol="0" anchor="t">
            <a:spAutoFit/>
          </a:bodyPr>
          <a:lstStyle/>
          <a:p>
            <a:pPr algn="ctr">
              <a:lnSpc>
                <a:spcPts val="6480"/>
              </a:lnSpc>
            </a:pPr>
            <a:r>
              <a:rPr lang="en-US" sz="7200">
                <a:solidFill>
                  <a:srgbClr val="272626"/>
                </a:solidFill>
                <a:latin typeface="KG Primary Penmanship"/>
              </a:rPr>
              <a:t>Uniform Expectations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EC4"/>
        </a:solidFill>
        <a:effectLst/>
      </p:bgPr>
    </p:bg>
    <p:spTree>
      <p:nvGrpSpPr>
        <p:cNvPr id="1" name=""/>
        <p:cNvGrpSpPr/>
        <p:nvPr/>
      </p:nvGrpSpPr>
      <p:grpSpPr>
        <a:xfrm>
          <a:off x="0" y="0"/>
          <a:ext cx="0" cy="0"/>
          <a:chOff x="0" y="0"/>
          <a:chExt cx="0" cy="0"/>
        </a:xfrm>
      </p:grpSpPr>
      <p:sp>
        <p:nvSpPr>
          <p:cNvPr id="2" name="Freeform 2"/>
          <p:cNvSpPr/>
          <p:nvPr/>
        </p:nvSpPr>
        <p:spPr>
          <a:xfrm>
            <a:off x="3788649" y="1028700"/>
            <a:ext cx="8969327" cy="8561630"/>
          </a:xfrm>
          <a:custGeom>
            <a:avLst/>
            <a:gdLst/>
            <a:ahLst/>
            <a:cxnLst/>
            <a:rect l="l" t="t" r="r" b="b"/>
            <a:pathLst>
              <a:path w="8969327" h="8561630">
                <a:moveTo>
                  <a:pt x="0" y="0"/>
                </a:moveTo>
                <a:lnTo>
                  <a:pt x="8969326" y="0"/>
                </a:lnTo>
                <a:lnTo>
                  <a:pt x="8969326" y="8561630"/>
                </a:lnTo>
                <a:lnTo>
                  <a:pt x="0" y="856163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TextBox 3"/>
          <p:cNvSpPr txBox="1"/>
          <p:nvPr/>
        </p:nvSpPr>
        <p:spPr>
          <a:xfrm>
            <a:off x="5056117" y="2315698"/>
            <a:ext cx="7071841" cy="1194435"/>
          </a:xfrm>
          <a:prstGeom prst="rect">
            <a:avLst/>
          </a:prstGeom>
        </p:spPr>
        <p:txBody>
          <a:bodyPr lIns="0" tIns="0" rIns="0" bIns="0" rtlCol="0" anchor="t">
            <a:spAutoFit/>
          </a:bodyPr>
          <a:lstStyle/>
          <a:p>
            <a:pPr algn="ctr">
              <a:lnSpc>
                <a:spcPts val="8640"/>
              </a:lnSpc>
            </a:pPr>
            <a:r>
              <a:rPr lang="en-US" sz="9600">
                <a:solidFill>
                  <a:srgbClr val="272626"/>
                </a:solidFill>
                <a:latin typeface="KG Primary Penmanship"/>
              </a:rPr>
              <a:t>Contact</a:t>
            </a:r>
          </a:p>
        </p:txBody>
      </p:sp>
      <p:sp>
        <p:nvSpPr>
          <p:cNvPr id="4" name="Freeform 4"/>
          <p:cNvSpPr/>
          <p:nvPr/>
        </p:nvSpPr>
        <p:spPr>
          <a:xfrm rot="-4228685">
            <a:off x="12191262" y="2801730"/>
            <a:ext cx="5869803" cy="5128740"/>
          </a:xfrm>
          <a:custGeom>
            <a:avLst/>
            <a:gdLst/>
            <a:ahLst/>
            <a:cxnLst/>
            <a:rect l="l" t="t" r="r" b="b"/>
            <a:pathLst>
              <a:path w="5869803" h="5128740">
                <a:moveTo>
                  <a:pt x="0" y="0"/>
                </a:moveTo>
                <a:lnTo>
                  <a:pt x="5869803" y="0"/>
                </a:lnTo>
                <a:lnTo>
                  <a:pt x="5869803" y="5128740"/>
                </a:lnTo>
                <a:lnTo>
                  <a:pt x="0" y="5128740"/>
                </a:lnTo>
                <a:lnTo>
                  <a:pt x="0" y="0"/>
                </a:lnTo>
                <a:close/>
              </a:path>
            </a:pathLst>
          </a:custGeom>
          <a:blipFill>
            <a:blip r:embed="rId4"/>
            <a:stretch>
              <a:fillRect/>
            </a:stretch>
          </a:blipFill>
        </p:spPr>
      </p:sp>
      <p:grpSp>
        <p:nvGrpSpPr>
          <p:cNvPr id="5" name="Group 5"/>
          <p:cNvGrpSpPr>
            <a:grpSpLocks noChangeAspect="1"/>
          </p:cNvGrpSpPr>
          <p:nvPr/>
        </p:nvGrpSpPr>
        <p:grpSpPr>
          <a:xfrm rot="711842">
            <a:off x="13193962" y="3367224"/>
            <a:ext cx="3902502" cy="3902502"/>
            <a:chOff x="0" y="0"/>
            <a:chExt cx="6350000" cy="6350000"/>
          </a:xfrm>
        </p:grpSpPr>
        <p:sp>
          <p:nvSpPr>
            <p:cNvPr id="6" name="Freeform 6"/>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5"/>
              <a:stretch>
                <a:fillRect t="-269" b="-269"/>
              </a:stretch>
            </a:blipFill>
          </p:spPr>
        </p:sp>
      </p:grpSp>
      <p:sp>
        <p:nvSpPr>
          <p:cNvPr id="7" name="Freeform 7"/>
          <p:cNvSpPr/>
          <p:nvPr/>
        </p:nvSpPr>
        <p:spPr>
          <a:xfrm>
            <a:off x="14957857" y="7482682"/>
            <a:ext cx="2605378" cy="1414250"/>
          </a:xfrm>
          <a:custGeom>
            <a:avLst/>
            <a:gdLst/>
            <a:ahLst/>
            <a:cxnLst/>
            <a:rect l="l" t="t" r="r" b="b"/>
            <a:pathLst>
              <a:path w="2605378" h="1414250">
                <a:moveTo>
                  <a:pt x="0" y="0"/>
                </a:moveTo>
                <a:lnTo>
                  <a:pt x="2605378" y="0"/>
                </a:lnTo>
                <a:lnTo>
                  <a:pt x="2605378" y="1414250"/>
                </a:lnTo>
                <a:lnTo>
                  <a:pt x="0" y="14142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rot="-651484">
            <a:off x="1319860" y="7568769"/>
            <a:ext cx="2741489" cy="1444243"/>
          </a:xfrm>
          <a:custGeom>
            <a:avLst/>
            <a:gdLst/>
            <a:ahLst/>
            <a:cxnLst/>
            <a:rect l="l" t="t" r="r" b="b"/>
            <a:pathLst>
              <a:path w="2741489" h="1444243">
                <a:moveTo>
                  <a:pt x="0" y="0"/>
                </a:moveTo>
                <a:lnTo>
                  <a:pt x="2741489" y="0"/>
                </a:lnTo>
                <a:lnTo>
                  <a:pt x="2741489" y="1444243"/>
                </a:lnTo>
                <a:lnTo>
                  <a:pt x="0" y="144424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Freeform 9"/>
          <p:cNvSpPr/>
          <p:nvPr/>
        </p:nvSpPr>
        <p:spPr>
          <a:xfrm>
            <a:off x="1345713" y="2526908"/>
            <a:ext cx="2986993" cy="2616592"/>
          </a:xfrm>
          <a:custGeom>
            <a:avLst/>
            <a:gdLst/>
            <a:ahLst/>
            <a:cxnLst/>
            <a:rect l="l" t="t" r="r" b="b"/>
            <a:pathLst>
              <a:path w="2986993" h="2616592">
                <a:moveTo>
                  <a:pt x="0" y="0"/>
                </a:moveTo>
                <a:lnTo>
                  <a:pt x="2986994" y="0"/>
                </a:lnTo>
                <a:lnTo>
                  <a:pt x="2986994" y="2616592"/>
                </a:lnTo>
                <a:lnTo>
                  <a:pt x="0" y="261659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498099" y="5612321"/>
            <a:ext cx="1061203" cy="1061203"/>
          </a:xfrm>
          <a:custGeom>
            <a:avLst/>
            <a:gdLst/>
            <a:ahLst/>
            <a:cxnLst/>
            <a:rect l="l" t="t" r="r" b="b"/>
            <a:pathLst>
              <a:path w="1061203" h="1061203">
                <a:moveTo>
                  <a:pt x="0" y="0"/>
                </a:moveTo>
                <a:lnTo>
                  <a:pt x="1061202" y="0"/>
                </a:lnTo>
                <a:lnTo>
                  <a:pt x="1061202" y="1061203"/>
                </a:lnTo>
                <a:lnTo>
                  <a:pt x="0" y="106120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TextBox 10">
            <a:extLst>
              <a:ext uri="{FF2B5EF4-FFF2-40B4-BE49-F238E27FC236}">
                <a16:creationId xmlns:a16="http://schemas.microsoft.com/office/drawing/2014/main" id="{FC2C16A3-2D20-4CAA-8D62-19C82BDD1B30}"/>
              </a:ext>
            </a:extLst>
          </p:cNvPr>
          <p:cNvSpPr txBox="1"/>
          <p:nvPr/>
        </p:nvSpPr>
        <p:spPr>
          <a:xfrm>
            <a:off x="5056117" y="4000500"/>
            <a:ext cx="7216401" cy="4708981"/>
          </a:xfrm>
          <a:prstGeom prst="rect">
            <a:avLst/>
          </a:prstGeom>
          <a:noFill/>
        </p:spPr>
        <p:txBody>
          <a:bodyPr wrap="square" lIns="91440" tIns="45720" rIns="91440" bIns="45720" rtlCol="0" anchor="t">
            <a:spAutoFit/>
          </a:bodyPr>
          <a:lstStyle/>
          <a:p>
            <a:r>
              <a:rPr lang="en-GB" sz="2000">
                <a:latin typeface="Comic Sans MS" panose="030F0702030302020204" pitchFamily="66" charset="0"/>
              </a:rPr>
              <a:t>During morning and after school transition  it is often difficult for us to discuss issues thoroughly as we have responsibility for the whole class.</a:t>
            </a:r>
          </a:p>
          <a:p>
            <a:endParaRPr lang="en-GB" sz="2000">
              <a:latin typeface="Comic Sans MS" panose="030F0702030302020204" pitchFamily="66" charset="0"/>
            </a:endParaRPr>
          </a:p>
          <a:p>
            <a:r>
              <a:rPr lang="en-GB" sz="2000">
                <a:latin typeface="Comic Sans MS"/>
              </a:rPr>
              <a:t>Please email or visit the school office if there is something you would like us to be aware of.</a:t>
            </a:r>
          </a:p>
          <a:p>
            <a:endParaRPr lang="en-GB" sz="2000">
              <a:latin typeface="Comic Sans MS"/>
            </a:endParaRPr>
          </a:p>
          <a:p>
            <a:r>
              <a:rPr lang="en-GB" sz="2000">
                <a:latin typeface="Comic Sans MS"/>
              </a:rPr>
              <a:t>If you have any medical or administrative information please advise the school office and this will be passed on to the class adults.</a:t>
            </a:r>
          </a:p>
          <a:p>
            <a:endParaRPr lang="en-GB" sz="2000">
              <a:latin typeface="Comic Sans MS" panose="030F0702030302020204" pitchFamily="66" charset="0"/>
            </a:endParaRPr>
          </a:p>
          <a:p>
            <a:r>
              <a:rPr lang="en-GB" sz="2000">
                <a:latin typeface="Comic Sans MS"/>
              </a:rPr>
              <a:t>If you would like to arrange a meeting with the class teacher this can be done through the school office.</a:t>
            </a:r>
          </a:p>
          <a:p>
            <a:endParaRPr lang="en-GB" sz="2000">
              <a:latin typeface="Comic Sans MS"/>
            </a:endParaRPr>
          </a:p>
          <a:p>
            <a:r>
              <a:rPr lang="en-GB" sz="2000">
                <a:latin typeface="Comic Sans MS"/>
              </a:rPr>
              <a:t>Thank you </a:t>
            </a:r>
            <a:r>
              <a:rPr lang="en-GB" sz="2000">
                <a:latin typeface="Comic Sans MS"/>
                <a:sym typeface="Wingdings" panose="05000000000000000000" pitchFamily="2" charset="2"/>
              </a:rPr>
              <a:t></a:t>
            </a:r>
            <a:endParaRPr lang="en-GB" sz="2000">
              <a:latin typeface="Comic Sans M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BADBCD"/>
        </a:solidFill>
        <a:effectLst/>
      </p:bgPr>
    </p:bg>
    <p:spTree>
      <p:nvGrpSpPr>
        <p:cNvPr id="1" name=""/>
        <p:cNvGrpSpPr/>
        <p:nvPr/>
      </p:nvGrpSpPr>
      <p:grpSpPr>
        <a:xfrm>
          <a:off x="0" y="0"/>
          <a:ext cx="0" cy="0"/>
          <a:chOff x="0" y="0"/>
          <a:chExt cx="0" cy="0"/>
        </a:xfrm>
      </p:grpSpPr>
      <p:sp>
        <p:nvSpPr>
          <p:cNvPr id="3" name="Freeform 3"/>
          <p:cNvSpPr/>
          <p:nvPr/>
        </p:nvSpPr>
        <p:spPr>
          <a:xfrm>
            <a:off x="1178242" y="3848101"/>
            <a:ext cx="10238816" cy="5671920"/>
          </a:xfrm>
          <a:custGeom>
            <a:avLst/>
            <a:gdLst/>
            <a:ahLst/>
            <a:cxnLst/>
            <a:rect l="l" t="t" r="r" b="b"/>
            <a:pathLst>
              <a:path w="8250011" h="5464765">
                <a:moveTo>
                  <a:pt x="278431" y="16918"/>
                </a:moveTo>
                <a:cubicBezTo>
                  <a:pt x="278431" y="16918"/>
                  <a:pt x="604014" y="12258"/>
                  <a:pt x="1016983" y="12454"/>
                </a:cubicBezTo>
                <a:cubicBezTo>
                  <a:pt x="6568136" y="12671"/>
                  <a:pt x="7975943" y="0"/>
                  <a:pt x="7975943" y="0"/>
                </a:cubicBezTo>
                <a:cubicBezTo>
                  <a:pt x="8043407" y="0"/>
                  <a:pt x="8119344" y="0"/>
                  <a:pt x="8198117" y="85073"/>
                </a:cubicBezTo>
                <a:cubicBezTo>
                  <a:pt x="8241095" y="131488"/>
                  <a:pt x="8242163" y="240224"/>
                  <a:pt x="8242568" y="320281"/>
                </a:cubicBezTo>
                <a:cubicBezTo>
                  <a:pt x="8242568" y="320281"/>
                  <a:pt x="8240864" y="3898987"/>
                  <a:pt x="8240864" y="4702181"/>
                </a:cubicBezTo>
                <a:cubicBezTo>
                  <a:pt x="8240864" y="4916340"/>
                  <a:pt x="8250011" y="5215519"/>
                  <a:pt x="8250011" y="5215519"/>
                </a:cubicBezTo>
                <a:cubicBezTo>
                  <a:pt x="8250011" y="5344188"/>
                  <a:pt x="8245842" y="5464765"/>
                  <a:pt x="7993004" y="5456631"/>
                </a:cubicBezTo>
                <a:cubicBezTo>
                  <a:pt x="7993004" y="5456631"/>
                  <a:pt x="7616532" y="5436333"/>
                  <a:pt x="6766939" y="5443931"/>
                </a:cubicBezTo>
                <a:cubicBezTo>
                  <a:pt x="2079974" y="5452065"/>
                  <a:pt x="304023" y="5464765"/>
                  <a:pt x="304023" y="5464765"/>
                </a:cubicBezTo>
                <a:cubicBezTo>
                  <a:pt x="132548" y="5464765"/>
                  <a:pt x="4213" y="5363696"/>
                  <a:pt x="8532" y="5161149"/>
                </a:cubicBezTo>
                <a:cubicBezTo>
                  <a:pt x="8532" y="5161149"/>
                  <a:pt x="9630" y="4662608"/>
                  <a:pt x="4815" y="1437739"/>
                </a:cubicBezTo>
                <a:cubicBezTo>
                  <a:pt x="0" y="663668"/>
                  <a:pt x="25592" y="330596"/>
                  <a:pt x="25592" y="330596"/>
                </a:cubicBezTo>
                <a:cubicBezTo>
                  <a:pt x="27224" y="150571"/>
                  <a:pt x="143504" y="16918"/>
                  <a:pt x="278431" y="16918"/>
                </a:cubicBezTo>
              </a:path>
            </a:pathLst>
          </a:custGeom>
          <a:solidFill>
            <a:srgbClr val="FFF3E4"/>
          </a:solidFill>
        </p:spPr>
        <p:txBody>
          <a:bodyPr lIns="91440" tIns="45720" rIns="91440" bIns="45720" anchor="t"/>
          <a:lstStyle/>
          <a:p>
            <a:pPr algn="ctr"/>
            <a:r>
              <a:rPr lang="en-GB" sz="2000" dirty="0">
                <a:latin typeface="Comic Sans MS"/>
              </a:rPr>
              <a:t>Please can your child bring their:</a:t>
            </a:r>
          </a:p>
          <a:p>
            <a:pPr algn="ctr"/>
            <a:endParaRPr lang="en-GB" sz="2000">
              <a:latin typeface="Comic Sans MS" panose="030F0702030302020204" pitchFamily="66" charset="0"/>
            </a:endParaRPr>
          </a:p>
          <a:p>
            <a:pPr algn="ctr"/>
            <a:r>
              <a:rPr lang="en-GB" sz="2000" dirty="0">
                <a:latin typeface="Comic Sans MS"/>
              </a:rPr>
              <a:t>reading diary</a:t>
            </a:r>
            <a:endParaRPr lang="en-GB" sz="2000" dirty="0">
              <a:latin typeface="Comic Sans MS" panose="030F0702030302020204" pitchFamily="66" charset="0"/>
            </a:endParaRPr>
          </a:p>
          <a:p>
            <a:pPr algn="ctr"/>
            <a:r>
              <a:rPr lang="en-GB" sz="2000" dirty="0">
                <a:latin typeface="Comic Sans MS"/>
              </a:rPr>
              <a:t> reading book</a:t>
            </a:r>
          </a:p>
          <a:p>
            <a:pPr algn="ctr"/>
            <a:r>
              <a:rPr lang="en-GB" sz="2000" dirty="0">
                <a:latin typeface="Comic Sans MS"/>
              </a:rPr>
              <a:t> water bottle (water only please) </a:t>
            </a:r>
          </a:p>
          <a:p>
            <a:pPr algn="ctr"/>
            <a:r>
              <a:rPr lang="en-GB" sz="2000" dirty="0">
                <a:latin typeface="Comic Sans MS"/>
              </a:rPr>
              <a:t> a healthy snack (if needed)</a:t>
            </a:r>
            <a:endParaRPr lang="en-GB" sz="2000" dirty="0">
              <a:latin typeface="Comic Sans MS" panose="030F0702030302020204" pitchFamily="66" charset="0"/>
            </a:endParaRPr>
          </a:p>
          <a:p>
            <a:pPr algn="ctr"/>
            <a:endParaRPr lang="en-GB" sz="2000">
              <a:latin typeface="Comic Sans MS" panose="030F0702030302020204" pitchFamily="66" charset="0"/>
            </a:endParaRPr>
          </a:p>
          <a:p>
            <a:pPr algn="ctr"/>
            <a:r>
              <a:rPr lang="en-GB" sz="2000" dirty="0">
                <a:latin typeface="Comic Sans MS"/>
              </a:rPr>
              <a:t> to school every day</a:t>
            </a:r>
          </a:p>
          <a:p>
            <a:pPr algn="ctr"/>
            <a:endParaRPr lang="en-GB" sz="2000">
              <a:latin typeface="Comic Sans MS" panose="030F0702030302020204" pitchFamily="66" charset="0"/>
            </a:endParaRPr>
          </a:p>
          <a:p>
            <a:pPr algn="ctr"/>
            <a:r>
              <a:rPr lang="en-GB" sz="2000" dirty="0">
                <a:latin typeface="Comic Sans MS"/>
              </a:rPr>
              <a:t>We will be celebrating your child’s achievements through positive notes, dojos, the butterfly book and our Pride of Priory awards. </a:t>
            </a:r>
          </a:p>
          <a:p>
            <a:pPr algn="ctr"/>
            <a:r>
              <a:rPr lang="en-GB" sz="2000" dirty="0">
                <a:latin typeface="Comic Sans MS"/>
              </a:rPr>
              <a:t>We celebrate super listening in class with our speedy listening ticks- we try to achieve more ticks than the rest of the school. </a:t>
            </a:r>
          </a:p>
          <a:p>
            <a:pPr algn="ctr"/>
            <a:endParaRPr lang="en-GB" sz="2000">
              <a:latin typeface="Comic Sans MS" panose="030F0702030302020204" pitchFamily="66" charset="0"/>
            </a:endParaRPr>
          </a:p>
          <a:p>
            <a:pPr algn="ctr"/>
            <a:r>
              <a:rPr lang="en-GB" sz="2000" dirty="0">
                <a:latin typeface="Comic Sans MS"/>
              </a:rPr>
              <a:t>If your child does not want snack from school, please send them in with a healthy snack.  </a:t>
            </a:r>
          </a:p>
          <a:p>
            <a:pPr algn="ctr"/>
            <a:endParaRPr lang="en-GB" sz="2000">
              <a:latin typeface="Comic Sans MS" panose="030F0702030302020204" pitchFamily="66" charset="0"/>
            </a:endParaRPr>
          </a:p>
          <a:p>
            <a:pPr algn="ctr"/>
            <a:endParaRPr lang="en-GB" sz="2000">
              <a:latin typeface="Comic Sans MS" panose="030F0702030302020204" pitchFamily="66" charset="0"/>
            </a:endParaRPr>
          </a:p>
        </p:txBody>
      </p:sp>
      <p:grpSp>
        <p:nvGrpSpPr>
          <p:cNvPr id="4" name="Group 4"/>
          <p:cNvGrpSpPr/>
          <p:nvPr/>
        </p:nvGrpSpPr>
        <p:grpSpPr>
          <a:xfrm>
            <a:off x="1514974" y="1408634"/>
            <a:ext cx="9570585" cy="2439467"/>
            <a:chOff x="0" y="0"/>
            <a:chExt cx="3435356" cy="1138475"/>
          </a:xfrm>
        </p:grpSpPr>
        <p:sp>
          <p:nvSpPr>
            <p:cNvPr id="5" name="Freeform 5"/>
            <p:cNvSpPr/>
            <p:nvPr/>
          </p:nvSpPr>
          <p:spPr>
            <a:xfrm>
              <a:off x="0" y="-4262"/>
              <a:ext cx="3443102" cy="1144961"/>
            </a:xfrm>
            <a:custGeom>
              <a:avLst/>
              <a:gdLst/>
              <a:ahLst/>
              <a:cxnLst/>
              <a:rect l="l" t="t" r="r" b="b"/>
              <a:pathLst>
                <a:path w="3443102" h="1144961">
                  <a:moveTo>
                    <a:pt x="2504203" y="1133773"/>
                  </a:moveTo>
                  <a:cubicBezTo>
                    <a:pt x="2504203" y="1133773"/>
                    <a:pt x="2084450" y="1144961"/>
                    <a:pt x="1621865" y="1142339"/>
                  </a:cubicBezTo>
                  <a:cubicBezTo>
                    <a:pt x="1584822" y="1140177"/>
                    <a:pt x="1057073" y="1132352"/>
                    <a:pt x="1057073" y="1132352"/>
                  </a:cubicBezTo>
                  <a:cubicBezTo>
                    <a:pt x="812931" y="1123518"/>
                    <a:pt x="565145" y="1106537"/>
                    <a:pt x="398404" y="1048359"/>
                  </a:cubicBezTo>
                  <a:cubicBezTo>
                    <a:pt x="120505" y="951398"/>
                    <a:pt x="0" y="773869"/>
                    <a:pt x="0" y="577261"/>
                  </a:cubicBezTo>
                  <a:cubicBezTo>
                    <a:pt x="8536" y="440430"/>
                    <a:pt x="34263" y="311302"/>
                    <a:pt x="140291" y="225758"/>
                  </a:cubicBezTo>
                  <a:cubicBezTo>
                    <a:pt x="342602" y="62530"/>
                    <a:pt x="736658" y="7673"/>
                    <a:pt x="1155311" y="7673"/>
                  </a:cubicBezTo>
                  <a:cubicBezTo>
                    <a:pt x="1155311" y="7673"/>
                    <a:pt x="1551711" y="15681"/>
                    <a:pt x="1584822" y="7673"/>
                  </a:cubicBezTo>
                  <a:cubicBezTo>
                    <a:pt x="1865523" y="0"/>
                    <a:pt x="2329451" y="7673"/>
                    <a:pt x="2329451" y="7673"/>
                  </a:cubicBezTo>
                  <a:cubicBezTo>
                    <a:pt x="2697758" y="15152"/>
                    <a:pt x="3061071" y="84484"/>
                    <a:pt x="3258811" y="207066"/>
                  </a:cubicBezTo>
                  <a:cubicBezTo>
                    <a:pt x="3409828" y="300683"/>
                    <a:pt x="3443102" y="425358"/>
                    <a:pt x="3433962" y="577261"/>
                  </a:cubicBezTo>
                  <a:cubicBezTo>
                    <a:pt x="3433962" y="891835"/>
                    <a:pt x="3150965" y="1105932"/>
                    <a:pt x="2504203" y="1133773"/>
                  </a:cubicBezTo>
                </a:path>
              </a:pathLst>
            </a:custGeom>
            <a:solidFill>
              <a:srgbClr val="9CCEE9"/>
            </a:solidFill>
          </p:spPr>
        </p:sp>
      </p:grpSp>
      <p:sp>
        <p:nvSpPr>
          <p:cNvPr id="6" name="Freeform 6"/>
          <p:cNvSpPr/>
          <p:nvPr/>
        </p:nvSpPr>
        <p:spPr>
          <a:xfrm>
            <a:off x="5099208" y="379934"/>
            <a:ext cx="2402117" cy="1491070"/>
          </a:xfrm>
          <a:custGeom>
            <a:avLst/>
            <a:gdLst/>
            <a:ahLst/>
            <a:cxnLst/>
            <a:rect l="l" t="t" r="r" b="b"/>
            <a:pathLst>
              <a:path w="2402117" h="1491070">
                <a:moveTo>
                  <a:pt x="0" y="0"/>
                </a:moveTo>
                <a:lnTo>
                  <a:pt x="2402116" y="0"/>
                </a:lnTo>
                <a:lnTo>
                  <a:pt x="2402116" y="1491070"/>
                </a:lnTo>
                <a:lnTo>
                  <a:pt x="0" y="14910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7" name="Group 7"/>
          <p:cNvGrpSpPr>
            <a:grpSpLocks noChangeAspect="1"/>
          </p:cNvGrpSpPr>
          <p:nvPr/>
        </p:nvGrpSpPr>
        <p:grpSpPr>
          <a:xfrm rot="642874">
            <a:off x="11700055" y="2541962"/>
            <a:ext cx="6153527" cy="6011099"/>
            <a:chOff x="0" y="0"/>
            <a:chExt cx="4828540" cy="4716780"/>
          </a:xfrm>
        </p:grpSpPr>
        <p:sp>
          <p:nvSpPr>
            <p:cNvPr id="8" name="Freeform 8"/>
            <p:cNvSpPr/>
            <p:nvPr/>
          </p:nvSpPr>
          <p:spPr>
            <a:xfrm>
              <a:off x="0" y="-7620"/>
              <a:ext cx="4833620" cy="4726940"/>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4"/>
              <a:stretch>
                <a:fillRect t="-1497" b="-1497"/>
              </a:stretch>
            </a:blipFill>
          </p:spPr>
        </p:sp>
      </p:grpSp>
      <p:sp>
        <p:nvSpPr>
          <p:cNvPr id="9" name="Freeform 9"/>
          <p:cNvSpPr/>
          <p:nvPr/>
        </p:nvSpPr>
        <p:spPr>
          <a:xfrm>
            <a:off x="14780578" y="7146069"/>
            <a:ext cx="2734793" cy="2373952"/>
          </a:xfrm>
          <a:custGeom>
            <a:avLst/>
            <a:gdLst/>
            <a:ahLst/>
            <a:cxnLst/>
            <a:rect l="l" t="t" r="r" b="b"/>
            <a:pathLst>
              <a:path w="2734793" h="2373952">
                <a:moveTo>
                  <a:pt x="0" y="0"/>
                </a:moveTo>
                <a:lnTo>
                  <a:pt x="2734794" y="0"/>
                </a:lnTo>
                <a:lnTo>
                  <a:pt x="2734794" y="2373952"/>
                </a:lnTo>
                <a:lnTo>
                  <a:pt x="0" y="237395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0" name="Freeform 10"/>
          <p:cNvSpPr/>
          <p:nvPr/>
        </p:nvSpPr>
        <p:spPr>
          <a:xfrm rot="-6207245" flipV="1">
            <a:off x="11033869" y="7595977"/>
            <a:ext cx="1093804" cy="1834122"/>
          </a:xfrm>
          <a:custGeom>
            <a:avLst/>
            <a:gdLst/>
            <a:ahLst/>
            <a:cxnLst/>
            <a:rect l="l" t="t" r="r" b="b"/>
            <a:pathLst>
              <a:path w="1093804" h="1834122">
                <a:moveTo>
                  <a:pt x="0" y="1834122"/>
                </a:moveTo>
                <a:lnTo>
                  <a:pt x="1093803" y="1834122"/>
                </a:lnTo>
                <a:lnTo>
                  <a:pt x="1093803" y="0"/>
                </a:lnTo>
                <a:lnTo>
                  <a:pt x="0" y="0"/>
                </a:lnTo>
                <a:lnTo>
                  <a:pt x="0" y="1834122"/>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1" name="Freeform 11"/>
          <p:cNvSpPr/>
          <p:nvPr/>
        </p:nvSpPr>
        <p:spPr>
          <a:xfrm>
            <a:off x="14877751" y="1408634"/>
            <a:ext cx="2122534" cy="2089649"/>
          </a:xfrm>
          <a:custGeom>
            <a:avLst/>
            <a:gdLst/>
            <a:ahLst/>
            <a:cxnLst/>
            <a:rect l="l" t="t" r="r" b="b"/>
            <a:pathLst>
              <a:path w="2122534" h="2089649">
                <a:moveTo>
                  <a:pt x="0" y="0"/>
                </a:moveTo>
                <a:lnTo>
                  <a:pt x="2122534" y="0"/>
                </a:lnTo>
                <a:lnTo>
                  <a:pt x="2122534" y="2089649"/>
                </a:lnTo>
                <a:lnTo>
                  <a:pt x="0" y="208964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2" name="Freeform 12"/>
          <p:cNvSpPr/>
          <p:nvPr/>
        </p:nvSpPr>
        <p:spPr>
          <a:xfrm rot="-548903">
            <a:off x="-459401" y="180556"/>
            <a:ext cx="2482113" cy="2635449"/>
          </a:xfrm>
          <a:custGeom>
            <a:avLst/>
            <a:gdLst/>
            <a:ahLst/>
            <a:cxnLst/>
            <a:rect l="l" t="t" r="r" b="b"/>
            <a:pathLst>
              <a:path w="2482113" h="2635449">
                <a:moveTo>
                  <a:pt x="0" y="0"/>
                </a:moveTo>
                <a:lnTo>
                  <a:pt x="2482113" y="0"/>
                </a:lnTo>
                <a:lnTo>
                  <a:pt x="2482113" y="2635449"/>
                </a:lnTo>
                <a:lnTo>
                  <a:pt x="0" y="263544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EC4"/>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Freeform 3"/>
          <p:cNvSpPr/>
          <p:nvPr/>
        </p:nvSpPr>
        <p:spPr>
          <a:xfrm>
            <a:off x="4772707" y="777892"/>
            <a:ext cx="8742586" cy="8345196"/>
          </a:xfrm>
          <a:custGeom>
            <a:avLst/>
            <a:gdLst/>
            <a:ahLst/>
            <a:cxnLst/>
            <a:rect l="l" t="t" r="r" b="b"/>
            <a:pathLst>
              <a:path w="8742586" h="8345196">
                <a:moveTo>
                  <a:pt x="0" y="0"/>
                </a:moveTo>
                <a:lnTo>
                  <a:pt x="8742586" y="0"/>
                </a:lnTo>
                <a:lnTo>
                  <a:pt x="8742586" y="8345195"/>
                </a:lnTo>
                <a:lnTo>
                  <a:pt x="0" y="834519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4" name="Group 4"/>
          <p:cNvGrpSpPr/>
          <p:nvPr/>
        </p:nvGrpSpPr>
        <p:grpSpPr>
          <a:xfrm>
            <a:off x="5919210" y="2398167"/>
            <a:ext cx="7071841" cy="5688165"/>
            <a:chOff x="0" y="-477347"/>
            <a:chExt cx="9429121" cy="7405534"/>
          </a:xfrm>
        </p:grpSpPr>
        <p:sp>
          <p:nvSpPr>
            <p:cNvPr id="5" name="TextBox 5"/>
            <p:cNvSpPr txBox="1"/>
            <p:nvPr/>
          </p:nvSpPr>
          <p:spPr>
            <a:xfrm>
              <a:off x="0" y="-477347"/>
              <a:ext cx="9429121" cy="4429408"/>
            </a:xfrm>
            <a:prstGeom prst="rect">
              <a:avLst/>
            </a:prstGeom>
          </p:spPr>
          <p:txBody>
            <a:bodyPr lIns="0" tIns="0" rIns="0" bIns="0" rtlCol="0" anchor="t">
              <a:spAutoFit/>
            </a:bodyPr>
            <a:lstStyle/>
            <a:p>
              <a:pPr algn="ctr">
                <a:lnSpc>
                  <a:spcPts val="8640"/>
                </a:lnSpc>
              </a:pPr>
              <a:r>
                <a:rPr lang="en-US" sz="9600" dirty="0">
                  <a:solidFill>
                    <a:srgbClr val="272626"/>
                  </a:solidFill>
                  <a:latin typeface="KG Primary Penmanship"/>
                </a:rPr>
                <a:t>Thank you</a:t>
              </a:r>
            </a:p>
            <a:p>
              <a:pPr algn="ctr">
                <a:lnSpc>
                  <a:spcPts val="8640"/>
                </a:lnSpc>
              </a:pPr>
              <a:r>
                <a:rPr lang="en-US" sz="9600" dirty="0">
                  <a:solidFill>
                    <a:srgbClr val="272626"/>
                  </a:solidFill>
                  <a:latin typeface="KG Primary Penmanship"/>
                </a:rPr>
                <a:t>for listening!</a:t>
              </a:r>
            </a:p>
            <a:p>
              <a:pPr algn="ctr">
                <a:lnSpc>
                  <a:spcPts val="8640"/>
                </a:lnSpc>
              </a:pPr>
              <a:endParaRPr lang="en-US" sz="9600" dirty="0">
                <a:solidFill>
                  <a:srgbClr val="272626"/>
                </a:solidFill>
                <a:latin typeface="KG Primary Penmanship"/>
              </a:endParaRPr>
            </a:p>
          </p:txBody>
        </p:sp>
        <p:sp>
          <p:nvSpPr>
            <p:cNvPr id="6" name="TextBox 6"/>
            <p:cNvSpPr txBox="1"/>
            <p:nvPr/>
          </p:nvSpPr>
          <p:spPr>
            <a:xfrm>
              <a:off x="892993" y="3682514"/>
              <a:ext cx="8130098" cy="3245673"/>
            </a:xfrm>
            <a:prstGeom prst="rect">
              <a:avLst/>
            </a:prstGeom>
          </p:spPr>
          <p:txBody>
            <a:bodyPr lIns="0" tIns="0" rIns="0" bIns="0" rtlCol="0" anchor="t">
              <a:spAutoFit/>
            </a:bodyPr>
            <a:lstStyle/>
            <a:p>
              <a:pPr algn="ctr">
                <a:lnSpc>
                  <a:spcPts val="4800"/>
                </a:lnSpc>
              </a:pPr>
              <a:r>
                <a:rPr lang="en-US" sz="4800">
                  <a:solidFill>
                    <a:srgbClr val="272626"/>
                  </a:solidFill>
                  <a:latin typeface="KG Primary Penmanship"/>
                </a:rPr>
                <a:t>Do you have any</a:t>
              </a:r>
            </a:p>
            <a:p>
              <a:pPr algn="ctr">
                <a:lnSpc>
                  <a:spcPts val="4800"/>
                </a:lnSpc>
              </a:pPr>
              <a:r>
                <a:rPr lang="en-US" sz="4800">
                  <a:solidFill>
                    <a:srgbClr val="272626"/>
                  </a:solidFill>
                  <a:latin typeface="KG Primary Penmanship"/>
                </a:rPr>
                <a:t>questions for me?</a:t>
              </a:r>
            </a:p>
            <a:p>
              <a:pPr algn="ctr">
                <a:lnSpc>
                  <a:spcPts val="4800"/>
                </a:lnSpc>
              </a:pPr>
              <a:endParaRPr lang="en-US" sz="4800">
                <a:solidFill>
                  <a:srgbClr val="272626"/>
                </a:solidFill>
                <a:latin typeface="KG Primary Penmanship"/>
              </a:endParaRPr>
            </a:p>
            <a:p>
              <a:pPr algn="ctr">
                <a:lnSpc>
                  <a:spcPts val="4800"/>
                </a:lnSpc>
              </a:pPr>
              <a:endParaRPr lang="en-US" sz="4800">
                <a:solidFill>
                  <a:srgbClr val="272626"/>
                </a:solidFill>
                <a:latin typeface="KG Primary Penmanship"/>
              </a:endParaRPr>
            </a:p>
          </p:txBody>
        </p:sp>
      </p:grpSp>
      <p:sp>
        <p:nvSpPr>
          <p:cNvPr id="7" name="Freeform 7"/>
          <p:cNvSpPr/>
          <p:nvPr/>
        </p:nvSpPr>
        <p:spPr>
          <a:xfrm flipH="1">
            <a:off x="12686529" y="6548303"/>
            <a:ext cx="2195826" cy="3135793"/>
          </a:xfrm>
          <a:custGeom>
            <a:avLst/>
            <a:gdLst/>
            <a:ahLst/>
            <a:cxnLst/>
            <a:rect l="l" t="t" r="r" b="b"/>
            <a:pathLst>
              <a:path w="2195826" h="3135793">
                <a:moveTo>
                  <a:pt x="2195826" y="0"/>
                </a:moveTo>
                <a:lnTo>
                  <a:pt x="0" y="0"/>
                </a:lnTo>
                <a:lnTo>
                  <a:pt x="0" y="3135793"/>
                </a:lnTo>
                <a:lnTo>
                  <a:pt x="2195826" y="3135793"/>
                </a:lnTo>
                <a:lnTo>
                  <a:pt x="2195826"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rot="789396">
            <a:off x="3231925" y="4839073"/>
            <a:ext cx="1852457" cy="2707724"/>
          </a:xfrm>
          <a:custGeom>
            <a:avLst/>
            <a:gdLst/>
            <a:ahLst/>
            <a:cxnLst/>
            <a:rect l="l" t="t" r="r" b="b"/>
            <a:pathLst>
              <a:path w="1852457" h="2707724">
                <a:moveTo>
                  <a:pt x="0" y="0"/>
                </a:moveTo>
                <a:lnTo>
                  <a:pt x="1852457" y="0"/>
                </a:lnTo>
                <a:lnTo>
                  <a:pt x="1852457" y="2707723"/>
                </a:lnTo>
                <a:lnTo>
                  <a:pt x="0" y="270772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Freeform 9"/>
          <p:cNvSpPr/>
          <p:nvPr/>
        </p:nvSpPr>
        <p:spPr>
          <a:xfrm rot="1697473">
            <a:off x="12899123" y="997798"/>
            <a:ext cx="1232340" cy="1207693"/>
          </a:xfrm>
          <a:custGeom>
            <a:avLst/>
            <a:gdLst/>
            <a:ahLst/>
            <a:cxnLst/>
            <a:rect l="l" t="t" r="r" b="b"/>
            <a:pathLst>
              <a:path w="1232340" h="1207693">
                <a:moveTo>
                  <a:pt x="0" y="0"/>
                </a:moveTo>
                <a:lnTo>
                  <a:pt x="1232340" y="0"/>
                </a:lnTo>
                <a:lnTo>
                  <a:pt x="1232340" y="1207693"/>
                </a:lnTo>
                <a:lnTo>
                  <a:pt x="0" y="120769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rot="7840615">
            <a:off x="2188109" y="2885617"/>
            <a:ext cx="2348424" cy="768575"/>
          </a:xfrm>
          <a:custGeom>
            <a:avLst/>
            <a:gdLst/>
            <a:ahLst/>
            <a:cxnLst/>
            <a:rect l="l" t="t" r="r" b="b"/>
            <a:pathLst>
              <a:path w="2348424" h="768575">
                <a:moveTo>
                  <a:pt x="0" y="0"/>
                </a:moveTo>
                <a:lnTo>
                  <a:pt x="2348425" y="0"/>
                </a:lnTo>
                <a:lnTo>
                  <a:pt x="2348425" y="768575"/>
                </a:lnTo>
                <a:lnTo>
                  <a:pt x="0" y="768575"/>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pic>
        <p:nvPicPr>
          <p:cNvPr id="11" name="Picture 2" descr="https://tse1.mm.bing.net/th?id=OIP.ErNfFm2Hq_yNzUuTh-KOeAHaHa&amp;pid=Api&amp;P=0&amp;h=180">
            <a:extLst>
              <a:ext uri="{FF2B5EF4-FFF2-40B4-BE49-F238E27FC236}">
                <a16:creationId xmlns:a16="http://schemas.microsoft.com/office/drawing/2014/main" id="{EE470A6D-97BC-4E8F-8F42-D82FF4C480B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4099606" y="589818"/>
            <a:ext cx="3631790" cy="36317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40e26c-030d-48b3-9f09-51f33911c011">
      <Terms xmlns="http://schemas.microsoft.com/office/infopath/2007/PartnerControls"/>
    </lcf76f155ced4ddcb4097134ff3c332f>
    <TaxCatchAll xmlns="938c9f96-adc1-41ae-b979-faed9a2df2b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703DB1EF1E96D42B7ADF540FC07BF66" ma:contentTypeVersion="16" ma:contentTypeDescription="Create a new document." ma:contentTypeScope="" ma:versionID="d7f9517080f57e05bf2e8599df4d0093">
  <xsd:schema xmlns:xsd="http://www.w3.org/2001/XMLSchema" xmlns:xs="http://www.w3.org/2001/XMLSchema" xmlns:p="http://schemas.microsoft.com/office/2006/metadata/properties" xmlns:ns2="cf40e26c-030d-48b3-9f09-51f33911c011" xmlns:ns3="938c9f96-adc1-41ae-b979-faed9a2df2ba" targetNamespace="http://schemas.microsoft.com/office/2006/metadata/properties" ma:root="true" ma:fieldsID="c994f870bd8598dccef9d333418aeec3" ns2:_="" ns3:_="">
    <xsd:import namespace="cf40e26c-030d-48b3-9f09-51f33911c011"/>
    <xsd:import namespace="938c9f96-adc1-41ae-b979-faed9a2df2b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40e26c-030d-48b3-9f09-51f33911c0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20eb437c-4f52-4b0d-b1ad-782fce0ac85b"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8c9f96-adc1-41ae-b979-faed9a2df2ba"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fa99536e-7a8b-40e2-9a4c-4ae897065e60}" ma:internalName="TaxCatchAll" ma:showField="CatchAllData" ma:web="938c9f96-adc1-41ae-b979-faed9a2df2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08637A4-ECE1-45DC-BF02-99A2ED1563FE}">
  <ds:schemaRefs>
    <ds:schemaRef ds:uri="http://schemas.microsoft.com/sharepoint/v3/contenttype/forms"/>
  </ds:schemaRefs>
</ds:datastoreItem>
</file>

<file path=customXml/itemProps2.xml><?xml version="1.0" encoding="utf-8"?>
<ds:datastoreItem xmlns:ds="http://schemas.openxmlformats.org/officeDocument/2006/customXml" ds:itemID="{32E64B4C-8A73-4D7B-BFA8-2ABA935F2E47}">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938c9f96-adc1-41ae-b979-faed9a2df2ba"/>
    <ds:schemaRef ds:uri="http://schemas.microsoft.com/office/infopath/2007/PartnerControls"/>
    <ds:schemaRef ds:uri="cf40e26c-030d-48b3-9f09-51f33911c011"/>
    <ds:schemaRef ds:uri="http://www.w3.org/XML/1998/namespace"/>
    <ds:schemaRef ds:uri="http://purl.org/dc/dcmitype/"/>
  </ds:schemaRefs>
</ds:datastoreItem>
</file>

<file path=customXml/itemProps3.xml><?xml version="1.0" encoding="utf-8"?>
<ds:datastoreItem xmlns:ds="http://schemas.openxmlformats.org/officeDocument/2006/customXml" ds:itemID="{05E7573D-8AF5-456B-95AF-0177DC9E3BE9}">
  <ds:schemaRefs>
    <ds:schemaRef ds:uri="938c9f96-adc1-41ae-b979-faed9a2df2ba"/>
    <ds:schemaRef ds:uri="cf40e26c-030d-48b3-9f09-51f33911c01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1176</Words>
  <Application>Microsoft Office PowerPoint</Application>
  <PresentationFormat>Custom</PresentationFormat>
  <Paragraphs>167</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KG Primary Penmanship</vt:lpstr>
      <vt:lpstr>Wingdings</vt:lpstr>
      <vt:lpstr>Comic Sans MS</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Classroom Rules Education Presentation in Green Blue Pink Journal Core Style</dc:title>
  <dc:creator>C.LAVER</dc:creator>
  <cp:lastModifiedBy>CARLY WHITE -  PRIORY TEACHING TEAM</cp:lastModifiedBy>
  <cp:revision>28</cp:revision>
  <dcterms:created xsi:type="dcterms:W3CDTF">2006-08-16T00:00:00Z</dcterms:created>
  <dcterms:modified xsi:type="dcterms:W3CDTF">2026-09-22T19:39:17Z</dcterms:modified>
  <dc:identifier>DAFtHGJRgBo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0x0101002703DB1EF1E96D42B7ADF540FC07BF66</vt:lpwstr>
  </property>
  <property fmtid="{D5CDD505-2E9C-101B-9397-08002B2CF9AE}" pid="3" name="MediaServiceImageTags">
    <vt:lpwstr/>
  </property>
</Properties>
</file>