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8"/>
  </p:notesMasterIdLst>
  <p:sldIdLst>
    <p:sldId id="270" r:id="rId5"/>
    <p:sldId id="278" r:id="rId6"/>
    <p:sldId id="27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204"/>
    <a:srgbClr val="B52259"/>
    <a:srgbClr val="3C3C3B"/>
    <a:srgbClr val="79BB42"/>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5C4AE2-5D36-4A73-8868-E1D986B577CD}" v="18" dt="2026-01-12T15:54:47.2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Saward" userId="797cea96-83ac-4aaf-8601-37101d0c9ff1" providerId="ADAL" clId="{33BBD46C-8D53-44E0-9A35-D12EEBFC8926}"/>
    <pc:docChg chg="undo redo custSel modSld">
      <pc:chgData name="Karen Saward" userId="797cea96-83ac-4aaf-8601-37101d0c9ff1" providerId="ADAL" clId="{33BBD46C-8D53-44E0-9A35-D12EEBFC8926}" dt="2026-01-12T15:55:43.262" v="469" actId="20577"/>
      <pc:docMkLst>
        <pc:docMk/>
      </pc:docMkLst>
      <pc:sldChg chg="modSp mod">
        <pc:chgData name="Karen Saward" userId="797cea96-83ac-4aaf-8601-37101d0c9ff1" providerId="ADAL" clId="{33BBD46C-8D53-44E0-9A35-D12EEBFC8926}" dt="2026-01-12T15:32:49.186" v="206" actId="1076"/>
        <pc:sldMkLst>
          <pc:docMk/>
          <pc:sldMk cId="1275031816" sldId="270"/>
        </pc:sldMkLst>
        <pc:spChg chg="mod">
          <ac:chgData name="Karen Saward" userId="797cea96-83ac-4aaf-8601-37101d0c9ff1" providerId="ADAL" clId="{33BBD46C-8D53-44E0-9A35-D12EEBFC8926}" dt="2026-01-12T15:30:31.528" v="201" actId="207"/>
          <ac:spMkLst>
            <pc:docMk/>
            <pc:sldMk cId="1275031816" sldId="270"/>
            <ac:spMk id="3" creationId="{EA597035-369A-5FC8-FC8F-A3C6414844FA}"/>
          </ac:spMkLst>
        </pc:spChg>
        <pc:spChg chg="mod">
          <ac:chgData name="Karen Saward" userId="797cea96-83ac-4aaf-8601-37101d0c9ff1" providerId="ADAL" clId="{33BBD46C-8D53-44E0-9A35-D12EEBFC8926}" dt="2026-01-12T15:32:37.786" v="205" actId="20577"/>
          <ac:spMkLst>
            <pc:docMk/>
            <pc:sldMk cId="1275031816" sldId="270"/>
            <ac:spMk id="9" creationId="{B012C833-43FF-3A9A-57AD-E0BBE09E3F89}"/>
          </ac:spMkLst>
        </pc:spChg>
        <pc:spChg chg="mod">
          <ac:chgData name="Karen Saward" userId="797cea96-83ac-4aaf-8601-37101d0c9ff1" providerId="ADAL" clId="{33BBD46C-8D53-44E0-9A35-D12EEBFC8926}" dt="2026-01-12T15:32:49.186" v="206" actId="1076"/>
          <ac:spMkLst>
            <pc:docMk/>
            <pc:sldMk cId="1275031816" sldId="270"/>
            <ac:spMk id="11" creationId="{890F470D-6085-4DDB-2721-2FF3F81F1121}"/>
          </ac:spMkLst>
        </pc:spChg>
        <pc:spChg chg="mod">
          <ac:chgData name="Karen Saward" userId="797cea96-83ac-4aaf-8601-37101d0c9ff1" providerId="ADAL" clId="{33BBD46C-8D53-44E0-9A35-D12EEBFC8926}" dt="2026-01-12T15:31:04.941" v="203" actId="207"/>
          <ac:spMkLst>
            <pc:docMk/>
            <pc:sldMk cId="1275031816" sldId="270"/>
            <ac:spMk id="23" creationId="{76C392DF-E915-8ACF-63C3-327A6452434F}"/>
          </ac:spMkLst>
        </pc:spChg>
      </pc:sldChg>
      <pc:sldChg chg="addSp modSp mod">
        <pc:chgData name="Karen Saward" userId="797cea96-83ac-4aaf-8601-37101d0c9ff1" providerId="ADAL" clId="{33BBD46C-8D53-44E0-9A35-D12EEBFC8926}" dt="2026-01-12T15:46:10.978" v="406" actId="14100"/>
        <pc:sldMkLst>
          <pc:docMk/>
          <pc:sldMk cId="1621178620" sldId="278"/>
        </pc:sldMkLst>
        <pc:spChg chg="add">
          <ac:chgData name="Karen Saward" userId="797cea96-83ac-4aaf-8601-37101d0c9ff1" providerId="ADAL" clId="{33BBD46C-8D53-44E0-9A35-D12EEBFC8926}" dt="2026-01-12T15:11:39.743" v="0"/>
          <ac:spMkLst>
            <pc:docMk/>
            <pc:sldMk cId="1621178620" sldId="278"/>
            <ac:spMk id="6" creationId="{C752D8C4-5D3B-8070-25C9-AEE286D8EC6C}"/>
          </ac:spMkLst>
        </pc:spChg>
        <pc:spChg chg="add mod">
          <ac:chgData name="Karen Saward" userId="797cea96-83ac-4aaf-8601-37101d0c9ff1" providerId="ADAL" clId="{33BBD46C-8D53-44E0-9A35-D12EEBFC8926}" dt="2026-01-12T15:11:48.350" v="1"/>
          <ac:spMkLst>
            <pc:docMk/>
            <pc:sldMk cId="1621178620" sldId="278"/>
            <ac:spMk id="7" creationId="{3A33A107-F249-2D88-4E2A-F3F2E897504B}"/>
          </ac:spMkLst>
        </pc:spChg>
        <pc:spChg chg="mod">
          <ac:chgData name="Karen Saward" userId="797cea96-83ac-4aaf-8601-37101d0c9ff1" providerId="ADAL" clId="{33BBD46C-8D53-44E0-9A35-D12EEBFC8926}" dt="2026-01-12T15:41:28.616" v="295" actId="14100"/>
          <ac:spMkLst>
            <pc:docMk/>
            <pc:sldMk cId="1621178620" sldId="278"/>
            <ac:spMk id="8" creationId="{9C3073FB-3171-0B8C-683B-402BA86C5700}"/>
          </ac:spMkLst>
        </pc:spChg>
        <pc:spChg chg="add mod">
          <ac:chgData name="Karen Saward" userId="797cea96-83ac-4aaf-8601-37101d0c9ff1" providerId="ADAL" clId="{33BBD46C-8D53-44E0-9A35-D12EEBFC8926}" dt="2026-01-12T15:12:05.125" v="3"/>
          <ac:spMkLst>
            <pc:docMk/>
            <pc:sldMk cId="1621178620" sldId="278"/>
            <ac:spMk id="9" creationId="{17D88D5F-F2A6-DBC6-A5BE-2558334E6373}"/>
          </ac:spMkLst>
        </pc:spChg>
        <pc:spChg chg="mod">
          <ac:chgData name="Karen Saward" userId="797cea96-83ac-4aaf-8601-37101d0c9ff1" providerId="ADAL" clId="{33BBD46C-8D53-44E0-9A35-D12EEBFC8926}" dt="2026-01-12T15:44:17.018" v="388" actId="207"/>
          <ac:spMkLst>
            <pc:docMk/>
            <pc:sldMk cId="1621178620" sldId="278"/>
            <ac:spMk id="14" creationId="{3FF588D9-5B98-80E0-F3D0-93645379F627}"/>
          </ac:spMkLst>
        </pc:spChg>
        <pc:spChg chg="add mod">
          <ac:chgData name="Karen Saward" userId="797cea96-83ac-4aaf-8601-37101d0c9ff1" providerId="ADAL" clId="{33BBD46C-8D53-44E0-9A35-D12EEBFC8926}" dt="2026-01-12T15:46:10.978" v="406" actId="14100"/>
          <ac:spMkLst>
            <pc:docMk/>
            <pc:sldMk cId="1621178620" sldId="278"/>
            <ac:spMk id="16" creationId="{84948918-F12C-FF0C-C22F-5F808AC49B65}"/>
          </ac:spMkLst>
        </pc:spChg>
        <pc:spChg chg="mod">
          <ac:chgData name="Karen Saward" userId="797cea96-83ac-4aaf-8601-37101d0c9ff1" providerId="ADAL" clId="{33BBD46C-8D53-44E0-9A35-D12EEBFC8926}" dt="2026-01-12T15:38:39.765" v="249" actId="207"/>
          <ac:spMkLst>
            <pc:docMk/>
            <pc:sldMk cId="1621178620" sldId="278"/>
            <ac:spMk id="19" creationId="{035011B2-616E-1530-F246-78755E1B6A28}"/>
          </ac:spMkLst>
        </pc:spChg>
        <pc:spChg chg="mod">
          <ac:chgData name="Karen Saward" userId="797cea96-83ac-4aaf-8601-37101d0c9ff1" providerId="ADAL" clId="{33BBD46C-8D53-44E0-9A35-D12EEBFC8926}" dt="2026-01-12T15:45:03.507" v="392" actId="207"/>
          <ac:spMkLst>
            <pc:docMk/>
            <pc:sldMk cId="1621178620" sldId="278"/>
            <ac:spMk id="24" creationId="{C46A14A7-FC0D-E6C4-3479-4C2078E396E8}"/>
          </ac:spMkLst>
        </pc:spChg>
        <pc:spChg chg="mod">
          <ac:chgData name="Karen Saward" userId="797cea96-83ac-4aaf-8601-37101d0c9ff1" providerId="ADAL" clId="{33BBD46C-8D53-44E0-9A35-D12EEBFC8926}" dt="2026-01-12T15:15:57.164" v="16" actId="14100"/>
          <ac:spMkLst>
            <pc:docMk/>
            <pc:sldMk cId="1621178620" sldId="278"/>
            <ac:spMk id="25" creationId="{91B221F7-4310-01AF-C9BC-AA14F0C1794A}"/>
          </ac:spMkLst>
        </pc:spChg>
        <pc:spChg chg="mod">
          <ac:chgData name="Karen Saward" userId="797cea96-83ac-4aaf-8601-37101d0c9ff1" providerId="ADAL" clId="{33BBD46C-8D53-44E0-9A35-D12EEBFC8926}" dt="2026-01-12T15:36:04.677" v="238" actId="1076"/>
          <ac:spMkLst>
            <pc:docMk/>
            <pc:sldMk cId="1621178620" sldId="278"/>
            <ac:spMk id="27" creationId="{A916349C-5FA1-8A04-DC06-50CE79EF6155}"/>
          </ac:spMkLst>
        </pc:spChg>
        <pc:spChg chg="mod">
          <ac:chgData name="Karen Saward" userId="797cea96-83ac-4aaf-8601-37101d0c9ff1" providerId="ADAL" clId="{33BBD46C-8D53-44E0-9A35-D12EEBFC8926}" dt="2026-01-12T15:44:27.224" v="390" actId="14100"/>
          <ac:spMkLst>
            <pc:docMk/>
            <pc:sldMk cId="1621178620" sldId="278"/>
            <ac:spMk id="29" creationId="{3A5107F0-41E4-BAD7-AD4C-54F21EC90C8D}"/>
          </ac:spMkLst>
        </pc:spChg>
        <pc:picChg chg="mod">
          <ac:chgData name="Karen Saward" userId="797cea96-83ac-4aaf-8601-37101d0c9ff1" providerId="ADAL" clId="{33BBD46C-8D53-44E0-9A35-D12EEBFC8926}" dt="2026-01-12T15:41:44.827" v="300" actId="14100"/>
          <ac:picMkLst>
            <pc:docMk/>
            <pc:sldMk cId="1621178620" sldId="278"/>
            <ac:picMk id="4" creationId="{1697BB23-AD90-3A04-E21A-67B50C8B919B}"/>
          </ac:picMkLst>
        </pc:picChg>
        <pc:picChg chg="add mod">
          <ac:chgData name="Karen Saward" userId="797cea96-83ac-4aaf-8601-37101d0c9ff1" providerId="ADAL" clId="{33BBD46C-8D53-44E0-9A35-D12EEBFC8926}" dt="2026-01-12T15:35:12.790" v="235" actId="1076"/>
          <ac:picMkLst>
            <pc:docMk/>
            <pc:sldMk cId="1621178620" sldId="278"/>
            <ac:picMk id="12" creationId="{8068EFAB-76C7-97AA-DE98-CE1E2C83BB5D}"/>
          </ac:picMkLst>
        </pc:picChg>
        <pc:picChg chg="mod">
          <ac:chgData name="Karen Saward" userId="797cea96-83ac-4aaf-8601-37101d0c9ff1" providerId="ADAL" clId="{33BBD46C-8D53-44E0-9A35-D12EEBFC8926}" dt="2026-01-12T15:37:04.848" v="244" actId="14100"/>
          <ac:picMkLst>
            <pc:docMk/>
            <pc:sldMk cId="1621178620" sldId="278"/>
            <ac:picMk id="1032" creationId="{4B45A487-471E-F9E6-7241-920A689C6647}"/>
          </ac:picMkLst>
        </pc:picChg>
      </pc:sldChg>
      <pc:sldChg chg="modSp mod">
        <pc:chgData name="Karen Saward" userId="797cea96-83ac-4aaf-8601-37101d0c9ff1" providerId="ADAL" clId="{33BBD46C-8D53-44E0-9A35-D12EEBFC8926}" dt="2026-01-12T15:55:43.262" v="469" actId="20577"/>
        <pc:sldMkLst>
          <pc:docMk/>
          <pc:sldMk cId="3293229010" sldId="279"/>
        </pc:sldMkLst>
        <pc:spChg chg="mod">
          <ac:chgData name="Karen Saward" userId="797cea96-83ac-4aaf-8601-37101d0c9ff1" providerId="ADAL" clId="{33BBD46C-8D53-44E0-9A35-D12EEBFC8926}" dt="2026-01-12T15:50:09.685" v="418" actId="20577"/>
          <ac:spMkLst>
            <pc:docMk/>
            <pc:sldMk cId="3293229010" sldId="279"/>
            <ac:spMk id="7" creationId="{DAC37B81-8F17-8DD9-2750-03265D8BADE2}"/>
          </ac:spMkLst>
        </pc:spChg>
        <pc:spChg chg="mod">
          <ac:chgData name="Karen Saward" userId="797cea96-83ac-4aaf-8601-37101d0c9ff1" providerId="ADAL" clId="{33BBD46C-8D53-44E0-9A35-D12EEBFC8926}" dt="2026-01-12T15:55:43.262" v="469" actId="20577"/>
          <ac:spMkLst>
            <pc:docMk/>
            <pc:sldMk cId="3293229010" sldId="279"/>
            <ac:spMk id="10" creationId="{31E4B883-7D48-8B63-71F3-FB044B699B14}"/>
          </ac:spMkLst>
        </pc:spChg>
        <pc:spChg chg="mod">
          <ac:chgData name="Karen Saward" userId="797cea96-83ac-4aaf-8601-37101d0c9ff1" providerId="ADAL" clId="{33BBD46C-8D53-44E0-9A35-D12EEBFC8926}" dt="2026-01-12T15:46:56.710" v="409" actId="207"/>
          <ac:spMkLst>
            <pc:docMk/>
            <pc:sldMk cId="3293229010" sldId="279"/>
            <ac:spMk id="13" creationId="{AF2BCB36-E87B-B08C-D30A-2ACB04865412}"/>
          </ac:spMkLst>
        </pc:spChg>
        <pc:spChg chg="mod">
          <ac:chgData name="Karen Saward" userId="797cea96-83ac-4aaf-8601-37101d0c9ff1" providerId="ADAL" clId="{33BBD46C-8D53-44E0-9A35-D12EEBFC8926}" dt="2026-01-12T15:51:43.464" v="426" actId="115"/>
          <ac:spMkLst>
            <pc:docMk/>
            <pc:sldMk cId="3293229010" sldId="279"/>
            <ac:spMk id="15" creationId="{AA5469E5-0060-C630-A1C8-E588FC5B5A45}"/>
          </ac:spMkLst>
        </pc:spChg>
        <pc:picChg chg="mod">
          <ac:chgData name="Karen Saward" userId="797cea96-83ac-4aaf-8601-37101d0c9ff1" providerId="ADAL" clId="{33BBD46C-8D53-44E0-9A35-D12EEBFC8926}" dt="2026-01-12T15:55:29.532" v="467" actId="14100"/>
          <ac:picMkLst>
            <pc:docMk/>
            <pc:sldMk cId="3293229010" sldId="279"/>
            <ac:picMk id="8" creationId="{71B9DDB3-7EF0-FBD7-C10D-DCF61B387A1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B208F1-E248-4CB8-9750-A7E525CEBB50}" type="datetimeFigureOut">
              <a:rPr lang="en-GB" smtClean="0"/>
              <a:t>12/01/2026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B72121-6F67-4E45-87AF-40E87020620E}" type="slidenum">
              <a:rPr lang="en-GB" smtClean="0"/>
              <a:t>‹#›</a:t>
            </a:fld>
            <a:endParaRPr lang="en-GB"/>
          </a:p>
        </p:txBody>
      </p:sp>
    </p:spTree>
    <p:extLst>
      <p:ext uri="{BB962C8B-B14F-4D97-AF65-F5344CB8AC3E}">
        <p14:creationId xmlns:p14="http://schemas.microsoft.com/office/powerpoint/2010/main" val="700826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GB"/>
              <a:t>Click to edit Master title style</a:t>
            </a:r>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12/01/2026</a:t>
            </a:fld>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15704" b="15704"/>
          <a:stretch/>
        </p:blipFill>
        <p:spPr>
          <a:xfrm>
            <a:off x="4595812" y="6194289"/>
            <a:ext cx="3000375" cy="606009"/>
          </a:xfrm>
          <a:prstGeom prst="rect">
            <a:avLst/>
          </a:prstGeom>
        </p:spPr>
      </p:pic>
      <p:sp>
        <p:nvSpPr>
          <p:cNvPr id="10" name="Text Placeholder 6">
            <a:extLst>
              <a:ext uri="{FF2B5EF4-FFF2-40B4-BE49-F238E27FC236}">
                <a16:creationId xmlns:a16="http://schemas.microsoft.com/office/drawing/2014/main" id="{CCEFE0EF-D724-6049-A6C9-F427FF111CE9}"/>
              </a:ext>
            </a:extLst>
          </p:cNvPr>
          <p:cNvSpPr>
            <a:spLocks noGrp="1"/>
          </p:cNvSpPr>
          <p:nvPr>
            <p:ph type="body" sz="quarter" idx="13" hasCustomPrompt="1"/>
          </p:nvPr>
        </p:nvSpPr>
        <p:spPr>
          <a:xfrm>
            <a:off x="838200" y="1691171"/>
            <a:ext cx="3000375" cy="286401"/>
          </a:xfrm>
          <a:solidFill>
            <a:schemeClr val="bg1"/>
          </a:solidFill>
        </p:spPr>
        <p:txBody>
          <a:bodyPr anchor="ctr"/>
          <a:lstStyle>
            <a:lvl1pPr marL="0" marR="0" indent="0" algn="ctr" defTabSz="808826" eaLnBrk="1" fontAlgn="auto" latinLnBrk="0" hangingPunct="1">
              <a:lnSpc>
                <a:spcPct val="100000"/>
              </a:lnSpc>
              <a:spcBef>
                <a:spcPts val="0"/>
              </a:spcBef>
              <a:spcAft>
                <a:spcPts val="0"/>
              </a:spcAft>
              <a:buClrTx/>
              <a:buSzTx/>
              <a:buFontTx/>
              <a:buNone/>
              <a:tabLst/>
              <a:defRPr>
                <a:solidFill>
                  <a:schemeClr val="accent1"/>
                </a:solidFill>
              </a:defRPr>
            </a:lvl1pPr>
          </a:lstStyle>
          <a:p>
            <a:pPr marL="0" marR="0" lvl="0" indent="0" algn="ctr" defTabSz="808826"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a:ln>
                  <a:noFill/>
                </a:ln>
                <a:solidFill>
                  <a:srgbClr val="8DC63F"/>
                </a:solidFill>
                <a:effectLst/>
                <a:uLnTx/>
                <a:uFillTx/>
                <a:latin typeface="Avenir Book" panose="02000503020000020003" pitchFamily="2" charset="0"/>
              </a:rPr>
              <a:t>- Commercial in Confidence - </a:t>
            </a:r>
          </a:p>
        </p:txBody>
      </p:sp>
      <p:sp>
        <p:nvSpPr>
          <p:cNvPr id="11" name="Text Placeholder 13">
            <a:extLst>
              <a:ext uri="{FF2B5EF4-FFF2-40B4-BE49-F238E27FC236}">
                <a16:creationId xmlns:a16="http://schemas.microsoft.com/office/drawing/2014/main" id="{5463D50D-44E3-5C44-A734-D2B262379B83}"/>
              </a:ext>
            </a:extLst>
          </p:cNvPr>
          <p:cNvSpPr>
            <a:spLocks noGrp="1"/>
          </p:cNvSpPr>
          <p:nvPr>
            <p:ph type="body" sz="quarter" idx="14" hasCustomPrompt="1"/>
          </p:nvPr>
        </p:nvSpPr>
        <p:spPr>
          <a:xfrm>
            <a:off x="838200" y="5403056"/>
            <a:ext cx="9959338" cy="808038"/>
          </a:xfrm>
        </p:spPr>
        <p:txBody>
          <a:bodyPr>
            <a:normAutofit/>
          </a:bodyPr>
          <a:lstStyle>
            <a:lvl1pPr marL="0" indent="0">
              <a:buNone/>
              <a:defRPr sz="1200">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Linked to:		CQC Domain*:	Well led, safe, caring, responsive, effective</a:t>
            </a:r>
          </a:p>
          <a:p>
            <a:pPr lvl="0"/>
            <a:r>
              <a:rPr lang="en-GB"/>
              <a:t>		Ofsted Key Judgements8:	Access, quality, effectiveness</a:t>
            </a:r>
            <a:endParaRPr lang="en-US"/>
          </a:p>
        </p:txBody>
      </p:sp>
      <p:sp>
        <p:nvSpPr>
          <p:cNvPr id="12" name="Text Placeholder 15">
            <a:extLst>
              <a:ext uri="{FF2B5EF4-FFF2-40B4-BE49-F238E27FC236}">
                <a16:creationId xmlns:a16="http://schemas.microsoft.com/office/drawing/2014/main" id="{62285A7E-21A7-0B49-95A4-9738000A3911}"/>
              </a:ext>
            </a:extLst>
          </p:cNvPr>
          <p:cNvSpPr>
            <a:spLocks noGrp="1"/>
          </p:cNvSpPr>
          <p:nvPr>
            <p:ph type="body" sz="quarter" idx="15" hasCustomPrompt="1"/>
          </p:nvPr>
        </p:nvSpPr>
        <p:spPr>
          <a:xfrm>
            <a:off x="8932734" y="5438345"/>
            <a:ext cx="1864804" cy="245820"/>
          </a:xfrm>
          <a:solidFill>
            <a:srgbClr val="FFFF00"/>
          </a:solidFill>
        </p:spPr>
        <p:txBody>
          <a:bodyPr>
            <a:normAutofit/>
          </a:bodyPr>
          <a:lstStyle>
            <a:lvl1pPr marL="0" indent="0">
              <a:buNone/>
              <a:defRPr sz="1200">
                <a:solidFill>
                  <a:schemeClr val="tx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*Delete as appropriate</a:t>
            </a:r>
            <a:endParaRPr lang="en-US"/>
          </a:p>
        </p:txBody>
      </p:sp>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2906A34-9F36-E54B-B3B8-FB7DCE0B210C}"/>
              </a:ext>
            </a:extLst>
          </p:cNvPr>
          <p:cNvSpPr>
            <a:spLocks noGrp="1"/>
          </p:cNvSpPr>
          <p:nvPr>
            <p:ph type="ctrTitle" hasCustomPrompt="1"/>
          </p:nvPr>
        </p:nvSpPr>
        <p:spPr>
          <a:xfrm>
            <a:off x="838200" y="2000249"/>
            <a:ext cx="9959340" cy="1509713"/>
          </a:xfrm>
        </p:spPr>
        <p:txBody>
          <a:bodyPr anchor="b">
            <a:normAutofit/>
          </a:bodyPr>
          <a:lstStyle>
            <a:lvl1pPr algn="l">
              <a:defRPr sz="4400" b="0" i="0">
                <a:solidFill>
                  <a:schemeClr val="bg1"/>
                </a:solidFill>
              </a:defRPr>
            </a:lvl1pPr>
          </a:lstStyle>
          <a:p>
            <a:r>
              <a:rPr lang="en-GB"/>
              <a:t>Slide divider</a:t>
            </a:r>
          </a:p>
        </p:txBody>
      </p:sp>
      <p:pic>
        <p:nvPicPr>
          <p:cNvPr id="9" name="Picture 8">
            <a:extLst>
              <a:ext uri="{FF2B5EF4-FFF2-40B4-BE49-F238E27FC236}">
                <a16:creationId xmlns:a16="http://schemas.microsoft.com/office/drawing/2014/main" id="{5A5FFBF9-A7A4-BA48-B30B-9458E821635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6" name="Picture 5">
            <a:extLst>
              <a:ext uri="{FF2B5EF4-FFF2-40B4-BE49-F238E27FC236}">
                <a16:creationId xmlns:a16="http://schemas.microsoft.com/office/drawing/2014/main" id="{BFD04976-C9F9-964C-9691-FB8D1FF7DE13}"/>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04" b="15704"/>
          <a:stretch/>
        </p:blipFill>
        <p:spPr>
          <a:xfrm>
            <a:off x="4595812" y="6194289"/>
            <a:ext cx="3000375" cy="606009"/>
          </a:xfrm>
          <a:prstGeom prst="rect">
            <a:avLst/>
          </a:prstGeom>
        </p:spPr>
      </p:pic>
    </p:spTree>
    <p:extLst>
      <p:ext uri="{BB962C8B-B14F-4D97-AF65-F5344CB8AC3E}">
        <p14:creationId xmlns:p14="http://schemas.microsoft.com/office/powerpoint/2010/main" val="1881246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79BB4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GB"/>
              <a:t>Click to edit Master title style</a:t>
            </a:r>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12/01/2026</a:t>
            </a:fld>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a:p>
        </p:txBody>
      </p:sp>
      <p:pic>
        <p:nvPicPr>
          <p:cNvPr id="10" name="Picture 9">
            <a:extLst>
              <a:ext uri="{FF2B5EF4-FFF2-40B4-BE49-F238E27FC236}">
                <a16:creationId xmlns:a16="http://schemas.microsoft.com/office/drawing/2014/main" id="{187035F7-170A-A142-AE62-75FF9D043E1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21575" y="427895"/>
            <a:ext cx="1864804" cy="968644"/>
          </a:xfrm>
          <a:prstGeom prst="rect">
            <a:avLst/>
          </a:prstGeom>
        </p:spPr>
      </p:pic>
      <p:pic>
        <p:nvPicPr>
          <p:cNvPr id="11" name="Picture 10">
            <a:extLst>
              <a:ext uri="{FF2B5EF4-FFF2-40B4-BE49-F238E27FC236}">
                <a16:creationId xmlns:a16="http://schemas.microsoft.com/office/drawing/2014/main" id="{E5916886-90B2-0B46-B825-A86A9B54C36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93004" y="561461"/>
            <a:ext cx="1609072" cy="757312"/>
          </a:xfrm>
          <a:prstGeom prst="rect">
            <a:avLst/>
          </a:prstGeom>
        </p:spPr>
      </p:pic>
      <p:pic>
        <p:nvPicPr>
          <p:cNvPr id="12" name="Picture 11">
            <a:extLst>
              <a:ext uri="{FF2B5EF4-FFF2-40B4-BE49-F238E27FC236}">
                <a16:creationId xmlns:a16="http://schemas.microsoft.com/office/drawing/2014/main" id="{AA46CCC7-A4F8-F64A-A003-92CFF4B99792}"/>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t="15704" b="15704"/>
          <a:stretch/>
        </p:blipFill>
        <p:spPr>
          <a:xfrm>
            <a:off x="4595812" y="6194289"/>
            <a:ext cx="3000375" cy="606009"/>
          </a:xfrm>
          <a:prstGeom prst="rect">
            <a:avLst/>
          </a:prstGeom>
        </p:spPr>
      </p:pic>
      <p:sp>
        <p:nvSpPr>
          <p:cNvPr id="7" name="Text Placeholder 6">
            <a:extLst>
              <a:ext uri="{FF2B5EF4-FFF2-40B4-BE49-F238E27FC236}">
                <a16:creationId xmlns:a16="http://schemas.microsoft.com/office/drawing/2014/main" id="{DA74FB82-AECB-C147-B599-4F82C599DF76}"/>
              </a:ext>
            </a:extLst>
          </p:cNvPr>
          <p:cNvSpPr>
            <a:spLocks noGrp="1"/>
          </p:cNvSpPr>
          <p:nvPr>
            <p:ph type="body" sz="quarter" idx="13" hasCustomPrompt="1"/>
          </p:nvPr>
        </p:nvSpPr>
        <p:spPr>
          <a:xfrm>
            <a:off x="838200" y="1691171"/>
            <a:ext cx="3000375" cy="286401"/>
          </a:xfrm>
          <a:solidFill>
            <a:schemeClr val="bg1"/>
          </a:solidFill>
        </p:spPr>
        <p:txBody>
          <a:bodyPr anchor="ctr"/>
          <a:lstStyle>
            <a:lvl1pPr marL="0" marR="0" indent="0" algn="ctr" defTabSz="808826" eaLnBrk="1" fontAlgn="auto" latinLnBrk="0" hangingPunct="1">
              <a:lnSpc>
                <a:spcPct val="100000"/>
              </a:lnSpc>
              <a:spcBef>
                <a:spcPts val="0"/>
              </a:spcBef>
              <a:spcAft>
                <a:spcPts val="0"/>
              </a:spcAft>
              <a:buClrTx/>
              <a:buSzTx/>
              <a:buFontTx/>
              <a:buNone/>
              <a:tabLst/>
              <a:defRPr/>
            </a:lvl1pPr>
          </a:lstStyle>
          <a:p>
            <a:pPr marL="0" marR="0" lvl="0" indent="0" algn="ctr" defTabSz="808826"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a:ln>
                  <a:noFill/>
                </a:ln>
                <a:solidFill>
                  <a:srgbClr val="8DC63F"/>
                </a:solidFill>
                <a:effectLst/>
                <a:uLnTx/>
                <a:uFillTx/>
                <a:latin typeface="Avenir Book" panose="02000503020000020003" pitchFamily="2" charset="0"/>
              </a:rPr>
              <a:t>- Commercial in Confidence - </a:t>
            </a:r>
          </a:p>
        </p:txBody>
      </p:sp>
      <p:sp>
        <p:nvSpPr>
          <p:cNvPr id="14" name="Text Placeholder 13">
            <a:extLst>
              <a:ext uri="{FF2B5EF4-FFF2-40B4-BE49-F238E27FC236}">
                <a16:creationId xmlns:a16="http://schemas.microsoft.com/office/drawing/2014/main" id="{AF917CA4-8BA6-7A46-983C-EDD5A8FC89F9}"/>
              </a:ext>
            </a:extLst>
          </p:cNvPr>
          <p:cNvSpPr>
            <a:spLocks noGrp="1"/>
          </p:cNvSpPr>
          <p:nvPr>
            <p:ph type="body" sz="quarter" idx="14" hasCustomPrompt="1"/>
          </p:nvPr>
        </p:nvSpPr>
        <p:spPr>
          <a:xfrm>
            <a:off x="838200" y="5403056"/>
            <a:ext cx="9959338" cy="808038"/>
          </a:xfrm>
        </p:spPr>
        <p:txBody>
          <a:bodyPr>
            <a:normAutofit/>
          </a:bodyPr>
          <a:lstStyle>
            <a:lvl1pPr marL="0" indent="0">
              <a:buNone/>
              <a:defRPr sz="1200">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Linked to:		CQC Domain*:	Well led, safe, caring, responsive, effective</a:t>
            </a:r>
          </a:p>
          <a:p>
            <a:pPr lvl="0"/>
            <a:r>
              <a:rPr lang="en-GB"/>
              <a:t>		Ofsted Key Judgements8:	Access, quality, effectiveness</a:t>
            </a:r>
            <a:endParaRPr lang="en-US"/>
          </a:p>
        </p:txBody>
      </p:sp>
      <p:sp>
        <p:nvSpPr>
          <p:cNvPr id="16" name="Text Placeholder 15">
            <a:extLst>
              <a:ext uri="{FF2B5EF4-FFF2-40B4-BE49-F238E27FC236}">
                <a16:creationId xmlns:a16="http://schemas.microsoft.com/office/drawing/2014/main" id="{FDF1C77F-73D2-BB49-9F2E-32D9EF163F7F}"/>
              </a:ext>
            </a:extLst>
          </p:cNvPr>
          <p:cNvSpPr>
            <a:spLocks noGrp="1"/>
          </p:cNvSpPr>
          <p:nvPr>
            <p:ph type="body" sz="quarter" idx="15" hasCustomPrompt="1"/>
          </p:nvPr>
        </p:nvSpPr>
        <p:spPr>
          <a:xfrm>
            <a:off x="8932734" y="5438345"/>
            <a:ext cx="1864804" cy="245820"/>
          </a:xfrm>
          <a:solidFill>
            <a:srgbClr val="FFFF00"/>
          </a:solidFill>
        </p:spPr>
        <p:txBody>
          <a:bodyPr>
            <a:normAutofit/>
          </a:bodyPr>
          <a:lstStyle>
            <a:lvl1pPr marL="0" indent="0">
              <a:buNone/>
              <a:defRPr sz="1200">
                <a:solidFill>
                  <a:schemeClr val="tx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*Delete as appropriate</a:t>
            </a:r>
            <a:endParaRPr lang="en-US"/>
          </a:p>
        </p:txBody>
      </p:sp>
    </p:spTree>
    <p:extLst>
      <p:ext uri="{BB962C8B-B14F-4D97-AF65-F5344CB8AC3E}">
        <p14:creationId xmlns:p14="http://schemas.microsoft.com/office/powerpoint/2010/main" val="1235979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rgbClr val="79BB42"/>
        </a:solidFill>
        <a:effectLst/>
      </p:bgPr>
    </p:bg>
    <p:spTree>
      <p:nvGrpSpPr>
        <p:cNvPr id="1" name=""/>
        <p:cNvGrpSpPr/>
        <p:nvPr/>
      </p:nvGrpSpPr>
      <p:grpSpPr>
        <a:xfrm>
          <a:off x="0" y="0"/>
          <a:ext cx="0" cy="0"/>
          <a:chOff x="0" y="0"/>
          <a:chExt cx="0" cy="0"/>
        </a:xfrm>
      </p:grpSpPr>
      <p:sp useBgFill="1">
        <p:nvSpPr>
          <p:cNvPr id="5" name="Title 1">
            <a:extLst>
              <a:ext uri="{FF2B5EF4-FFF2-40B4-BE49-F238E27FC236}">
                <a16:creationId xmlns:a16="http://schemas.microsoft.com/office/drawing/2014/main" id="{401FB010-8A99-4B4D-8AE5-0890AFE9A66F}"/>
              </a:ext>
            </a:extLst>
          </p:cNvPr>
          <p:cNvSpPr>
            <a:spLocks noGrp="1"/>
          </p:cNvSpPr>
          <p:nvPr>
            <p:ph type="ctrTitle" hasCustomPrompt="1"/>
          </p:nvPr>
        </p:nvSpPr>
        <p:spPr>
          <a:xfrm>
            <a:off x="838200" y="2000249"/>
            <a:ext cx="9959340" cy="1509713"/>
          </a:xfrm>
        </p:spPr>
        <p:txBody>
          <a:bodyPr anchor="b">
            <a:normAutofit/>
          </a:bodyPr>
          <a:lstStyle>
            <a:lvl1pPr algn="l">
              <a:defRPr sz="4400" b="0" i="0">
                <a:solidFill>
                  <a:schemeClr val="bg1"/>
                </a:solidFill>
              </a:defRPr>
            </a:lvl1pPr>
          </a:lstStyle>
          <a:p>
            <a:r>
              <a:rPr lang="en-GB"/>
              <a:t>Slide divider</a:t>
            </a:r>
          </a:p>
        </p:txBody>
      </p:sp>
      <p:pic>
        <p:nvPicPr>
          <p:cNvPr id="10" name="Picture 9">
            <a:extLst>
              <a:ext uri="{FF2B5EF4-FFF2-40B4-BE49-F238E27FC236}">
                <a16:creationId xmlns:a16="http://schemas.microsoft.com/office/drawing/2014/main" id="{78093FDF-2DDF-494C-8976-CD39F3D3F26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21575" y="427895"/>
            <a:ext cx="1864804" cy="968644"/>
          </a:xfrm>
          <a:prstGeom prst="rect">
            <a:avLst/>
          </a:prstGeom>
        </p:spPr>
      </p:pic>
      <p:pic>
        <p:nvPicPr>
          <p:cNvPr id="6" name="Picture 5">
            <a:extLst>
              <a:ext uri="{FF2B5EF4-FFF2-40B4-BE49-F238E27FC236}">
                <a16:creationId xmlns:a16="http://schemas.microsoft.com/office/drawing/2014/main" id="{2B372883-3F8D-3F46-AEAF-9B034A2633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04" b="15704"/>
          <a:stretch/>
        </p:blipFill>
        <p:spPr>
          <a:xfrm>
            <a:off x="4595812" y="6194289"/>
            <a:ext cx="3000375" cy="606009"/>
          </a:xfrm>
          <a:prstGeom prst="rect">
            <a:avLst/>
          </a:prstGeom>
        </p:spPr>
      </p:pic>
      <p:pic>
        <p:nvPicPr>
          <p:cNvPr id="7" name="Picture 6">
            <a:extLst>
              <a:ext uri="{FF2B5EF4-FFF2-40B4-BE49-F238E27FC236}">
                <a16:creationId xmlns:a16="http://schemas.microsoft.com/office/drawing/2014/main" id="{59A9AB3C-7743-D749-BECD-B0DA2319198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993004" y="561461"/>
            <a:ext cx="1609072" cy="757312"/>
          </a:xfrm>
          <a:prstGeom prst="rect">
            <a:avLst/>
          </a:prstGeom>
        </p:spPr>
      </p:pic>
    </p:spTree>
    <p:extLst>
      <p:ext uri="{BB962C8B-B14F-4D97-AF65-F5344CB8AC3E}">
        <p14:creationId xmlns:p14="http://schemas.microsoft.com/office/powerpoint/2010/main" val="1837013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12/01/2026</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004069" cy="1325563"/>
          </a:xfrm>
        </p:spPr>
        <p:txBody>
          <a:bodyPr/>
          <a:lstStyle>
            <a:lvl1pPr>
              <a:defRPr b="0" i="0">
                <a:solidFill>
                  <a:schemeClr val="accent1"/>
                </a:solidFill>
                <a:latin typeface="Avenir Heavy" panose="02000503020000020003" pitchFamily="2" charset="0"/>
                <a:cs typeface="Arial" panose="020B0604020202020204" pitchFamily="34" charset="0"/>
              </a:defRPr>
            </a:lvl1pPr>
          </a:lstStyle>
          <a:p>
            <a:r>
              <a:rPr lang="en-GB"/>
              <a:t>Click to edit Master title style</a:t>
            </a:r>
          </a:p>
        </p:txBody>
      </p:sp>
      <p:pic>
        <p:nvPicPr>
          <p:cNvPr id="10" name="Picture 9">
            <a:extLst>
              <a:ext uri="{FF2B5EF4-FFF2-40B4-BE49-F238E27FC236}">
                <a16:creationId xmlns:a16="http://schemas.microsoft.com/office/drawing/2014/main" id="{90BB75D5-B3F8-4446-9717-A6D12ADB11A4}"/>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39200" cy="1325563"/>
          </a:xfrm>
        </p:spPr>
        <p:txBody>
          <a:bodyPr/>
          <a:lstStyle>
            <a:lvl1pPr>
              <a:defRPr b="0" i="0">
                <a:solidFill>
                  <a:schemeClr val="accent1"/>
                </a:solidFill>
              </a:defRPr>
            </a:lvl1pPr>
          </a:lstStyle>
          <a:p>
            <a:r>
              <a:rPr lang="en-GB"/>
              <a:t>Click to edit Master title style</a:t>
            </a:r>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6392F3C1-0B21-4B51-A342-0F51B3F7BBAD}" type="datetimeFigureOut">
              <a:rPr lang="en-GB" smtClean="0"/>
              <a:t>12/01/2026</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12" name="Picture 11">
            <a:extLst>
              <a:ext uri="{FF2B5EF4-FFF2-40B4-BE49-F238E27FC236}">
                <a16:creationId xmlns:a16="http://schemas.microsoft.com/office/drawing/2014/main" id="{ABC47EA5-C374-804A-B757-9F157FBE353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D48CE8D4-D246-C84A-B189-0CDA095140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4" name="Picture 13">
            <a:extLst>
              <a:ext uri="{FF2B5EF4-FFF2-40B4-BE49-F238E27FC236}">
                <a16:creationId xmlns:a16="http://schemas.microsoft.com/office/drawing/2014/main" id="{5729D512-E2BC-C24D-A3F3-A9E52BCE0A29}"/>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solidFill>
                  <a:schemeClr val="accent1"/>
                </a:solidFill>
              </a:defRPr>
            </a:lvl1p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6392F3C1-0B21-4B51-A342-0F51B3F7BBAD}" type="datetimeFigureOut">
              <a:rPr lang="en-GB" smtClean="0"/>
              <a:t>12/01/2026</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12" name="Picture 11">
            <a:extLst>
              <a:ext uri="{FF2B5EF4-FFF2-40B4-BE49-F238E27FC236}">
                <a16:creationId xmlns:a16="http://schemas.microsoft.com/office/drawing/2014/main" id="{E1D4F572-3997-5046-9581-376AA85CF26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4" name="Picture 13">
            <a:extLst>
              <a:ext uri="{FF2B5EF4-FFF2-40B4-BE49-F238E27FC236}">
                <a16:creationId xmlns:a16="http://schemas.microsoft.com/office/drawing/2014/main" id="{95EBDF51-5A27-4C41-AF08-86E41E71DE0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5" name="Picture 14">
            <a:extLst>
              <a:ext uri="{FF2B5EF4-FFF2-40B4-BE49-F238E27FC236}">
                <a16:creationId xmlns:a16="http://schemas.microsoft.com/office/drawing/2014/main" id="{4C02B799-E4B1-CC4D-AADF-EF7697B70372}"/>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solidFill>
                  <a:schemeClr val="accent1"/>
                </a:solidFill>
              </a:defRPr>
            </a:lvl1p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6392F3C1-0B21-4B51-A342-0F51B3F7BBAD}" type="datetimeFigureOut">
              <a:rPr lang="en-GB" smtClean="0"/>
              <a:t>12/01/2026</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4" name="Picture 13">
            <a:extLst>
              <a:ext uri="{FF2B5EF4-FFF2-40B4-BE49-F238E27FC236}">
                <a16:creationId xmlns:a16="http://schemas.microsoft.com/office/drawing/2014/main" id="{0060F5B6-FB23-E147-8720-0E7FCE3466A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6" name="Picture 15">
            <a:extLst>
              <a:ext uri="{FF2B5EF4-FFF2-40B4-BE49-F238E27FC236}">
                <a16:creationId xmlns:a16="http://schemas.microsoft.com/office/drawing/2014/main" id="{3C2CC1D6-DCA3-2443-A71C-74D4501E4B3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7" name="Picture 16">
            <a:extLst>
              <a:ext uri="{FF2B5EF4-FFF2-40B4-BE49-F238E27FC236}">
                <a16:creationId xmlns:a16="http://schemas.microsoft.com/office/drawing/2014/main" id="{C0E65B3C-9414-D145-980C-A7943F973483}"/>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solidFill>
                  <a:schemeClr val="accent1"/>
                </a:solidFill>
              </a:defRPr>
            </a:lvl1pPr>
          </a:lstStyle>
          <a:p>
            <a:r>
              <a:rPr lang="en-GB"/>
              <a:t>Click to edit Master title style</a:t>
            </a:r>
          </a:p>
        </p:txBody>
      </p:sp>
      <p:sp>
        <p:nvSpPr>
          <p:cNvPr id="3" name="Date Placeholder 2"/>
          <p:cNvSpPr>
            <a:spLocks noGrp="1"/>
          </p:cNvSpPr>
          <p:nvPr>
            <p:ph type="dt" sz="half" idx="10"/>
          </p:nvPr>
        </p:nvSpPr>
        <p:spPr/>
        <p:txBody>
          <a:bodyPr/>
          <a:lstStyle/>
          <a:p>
            <a:fld id="{6392F3C1-0B21-4B51-A342-0F51B3F7BBAD}" type="datetimeFigureOut">
              <a:rPr lang="en-GB" smtClean="0"/>
              <a:t>12/01/2026</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a:extLst>
              <a:ext uri="{FF2B5EF4-FFF2-40B4-BE49-F238E27FC236}">
                <a16:creationId xmlns:a16="http://schemas.microsoft.com/office/drawing/2014/main" id="{4CD70A4F-F26F-B945-B823-762DE0B6308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00FE79F5-EFFE-9749-8858-9688724C96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3" name="Picture 12">
            <a:extLst>
              <a:ext uri="{FF2B5EF4-FFF2-40B4-BE49-F238E27FC236}">
                <a16:creationId xmlns:a16="http://schemas.microsoft.com/office/drawing/2014/main" id="{D4C72D34-0D10-5C46-A436-74A4DC5648F2}"/>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12/01/2026</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9" name="Picture 8">
            <a:extLst>
              <a:ext uri="{FF2B5EF4-FFF2-40B4-BE49-F238E27FC236}">
                <a16:creationId xmlns:a16="http://schemas.microsoft.com/office/drawing/2014/main" id="{E063A87A-84D8-AB4F-97D0-A5E15C5FBD7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EB807564-0BCA-E94D-B72A-CC08C1247E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2" name="Picture 11">
            <a:extLst>
              <a:ext uri="{FF2B5EF4-FFF2-40B4-BE49-F238E27FC236}">
                <a16:creationId xmlns:a16="http://schemas.microsoft.com/office/drawing/2014/main" id="{69EE8295-2D52-EE48-940F-658314558B8F}"/>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12/01/2026</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a:t>Click to edit Master title style</a:t>
            </a:r>
          </a:p>
        </p:txBody>
      </p:sp>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a:solidFill>
                  <a:schemeClr val="accent1"/>
                </a:solidFill>
              </a:rPr>
              <a:t>Click to edit Master title style</a:t>
            </a:r>
          </a:p>
        </p:txBody>
      </p:sp>
      <p:pic>
        <p:nvPicPr>
          <p:cNvPr id="14" name="Picture 13">
            <a:extLst>
              <a:ext uri="{FF2B5EF4-FFF2-40B4-BE49-F238E27FC236}">
                <a16:creationId xmlns:a16="http://schemas.microsoft.com/office/drawing/2014/main" id="{FE1171AF-79F8-4841-9BFF-88039A23144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509376AF-B2E4-B74B-B1DC-22BCC8F5C6F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5" name="Picture 14">
            <a:extLst>
              <a:ext uri="{FF2B5EF4-FFF2-40B4-BE49-F238E27FC236}">
                <a16:creationId xmlns:a16="http://schemas.microsoft.com/office/drawing/2014/main" id="{287CAC5A-3CBF-044E-B050-7B21A0DD2868}"/>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4190204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5" name="Date Placeholder 4"/>
          <p:cNvSpPr>
            <a:spLocks noGrp="1"/>
          </p:cNvSpPr>
          <p:nvPr>
            <p:ph type="dt" sz="half" idx="10"/>
          </p:nvPr>
        </p:nvSpPr>
        <p:spPr/>
        <p:txBody>
          <a:bodyPr/>
          <a:lstStyle/>
          <a:p>
            <a:fld id="{6392F3C1-0B21-4B51-A342-0F51B3F7BBAD}" type="datetimeFigureOut">
              <a:rPr lang="en-GB" smtClean="0"/>
              <a:t>12/01/2026</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a:t>Click to edit Master title style</a:t>
            </a:r>
          </a:p>
        </p:txBody>
      </p:sp>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a:solidFill>
                  <a:schemeClr val="accent1"/>
                </a:solidFill>
              </a:rPr>
              <a:t>Click to edit Master title style</a:t>
            </a:r>
          </a:p>
        </p:txBody>
      </p:sp>
      <p:pic>
        <p:nvPicPr>
          <p:cNvPr id="15" name="Picture 14">
            <a:extLst>
              <a:ext uri="{FF2B5EF4-FFF2-40B4-BE49-F238E27FC236}">
                <a16:creationId xmlns:a16="http://schemas.microsoft.com/office/drawing/2014/main" id="{613F1362-5D4A-474E-BC88-92F12E6E649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D199AF0F-642C-9A49-94A1-1C947837C87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6" name="Picture 15">
            <a:extLst>
              <a:ext uri="{FF2B5EF4-FFF2-40B4-BE49-F238E27FC236}">
                <a16:creationId xmlns:a16="http://schemas.microsoft.com/office/drawing/2014/main" id="{54C67732-23F7-0A46-ACFC-562915545E1D}"/>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524371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solidFill>
                  <a:schemeClr val="accent1"/>
                </a:solidFill>
              </a:defRPr>
            </a:lvl1pPr>
          </a:lstStyle>
          <a:p>
            <a:r>
              <a:rPr lang="en-GB"/>
              <a:t>Click to edit Master title style</a:t>
            </a:r>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6392F3C1-0B21-4B51-A342-0F51B3F7BBAD}" type="datetimeFigureOut">
              <a:rPr lang="en-GB" smtClean="0"/>
              <a:t>12/01/2026</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11" name="Picture 10">
            <a:extLst>
              <a:ext uri="{FF2B5EF4-FFF2-40B4-BE49-F238E27FC236}">
                <a16:creationId xmlns:a16="http://schemas.microsoft.com/office/drawing/2014/main" id="{C34B12FC-851D-C943-AE98-FC96D38C4C2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6CACF15F-AB64-1642-B880-F24F0F7C35B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2" name="Picture 11">
            <a:extLst>
              <a:ext uri="{FF2B5EF4-FFF2-40B4-BE49-F238E27FC236}">
                <a16:creationId xmlns:a16="http://schemas.microsoft.com/office/drawing/2014/main" id="{8AB4CBBC-26E3-7845-8176-9EE44EA9BA7E}"/>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solidFill>
                  <a:schemeClr val="accent1"/>
                </a:solidFill>
              </a:defRPr>
            </a:lvl1pPr>
          </a:lstStyle>
          <a:p>
            <a:r>
              <a:rPr lang="en-GB"/>
              <a:t>Click to edit Master title style</a:t>
            </a:r>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6392F3C1-0B21-4B51-A342-0F51B3F7BBAD}" type="datetimeFigureOut">
              <a:rPr lang="en-GB" smtClean="0"/>
              <a:t>12/01/2026</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9" name="Picture 8">
            <a:extLst>
              <a:ext uri="{FF2B5EF4-FFF2-40B4-BE49-F238E27FC236}">
                <a16:creationId xmlns:a16="http://schemas.microsoft.com/office/drawing/2014/main" id="{1CB65B50-02B7-1A4B-9C6B-AE6DC7DA4A1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12/01/2026</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solidFill>
                  <a:schemeClr val="accent1"/>
                </a:solidFill>
                <a:latin typeface="Avenir Heavy" panose="02000503020000020003" pitchFamily="2" charset="0"/>
                <a:cs typeface="Arial" panose="020B0604020202020204" pitchFamily="34" charset="0"/>
              </a:defRPr>
            </a:lvl1pPr>
          </a:lstStyle>
          <a:p>
            <a:r>
              <a:rPr lang="en-GB"/>
              <a:t>Click to edit Master title style</a:t>
            </a:r>
          </a:p>
        </p:txBody>
      </p:sp>
      <p:pic>
        <p:nvPicPr>
          <p:cNvPr id="10" name="Picture 9">
            <a:extLst>
              <a:ext uri="{FF2B5EF4-FFF2-40B4-BE49-F238E27FC236}">
                <a16:creationId xmlns:a16="http://schemas.microsoft.com/office/drawing/2014/main" id="{72E5B810-BA02-A046-98FE-A97AD6D98BA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CFFE39EC-EC4A-E74C-A48E-2F632C6C3B4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2" name="Picture 11">
            <a:extLst>
              <a:ext uri="{FF2B5EF4-FFF2-40B4-BE49-F238E27FC236}">
                <a16:creationId xmlns:a16="http://schemas.microsoft.com/office/drawing/2014/main" id="{4E83FE64-CC85-CE45-A1ED-D988E2EF4183}"/>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8368152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12/01/2026</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a:solidFill>
                  <a:schemeClr val="accent1"/>
                </a:solidFill>
              </a:rPr>
              <a:t>Click to edit Master title style</a:t>
            </a:r>
          </a:p>
        </p:txBody>
      </p:sp>
      <p:pic>
        <p:nvPicPr>
          <p:cNvPr id="11" name="Picture 10">
            <a:extLst>
              <a:ext uri="{FF2B5EF4-FFF2-40B4-BE49-F238E27FC236}">
                <a16:creationId xmlns:a16="http://schemas.microsoft.com/office/drawing/2014/main" id="{F219C656-4634-404F-A81C-C3323979EE9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25CD2FE9-4ED6-AA4F-9C46-898EA5E1BFE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3" name="Picture 12">
            <a:extLst>
              <a:ext uri="{FF2B5EF4-FFF2-40B4-BE49-F238E27FC236}">
                <a16:creationId xmlns:a16="http://schemas.microsoft.com/office/drawing/2014/main" id="{247CB691-CAB8-2C40-8DD7-C22BD460CE15}"/>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33010192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5" name="Date Placeholder 4"/>
          <p:cNvSpPr>
            <a:spLocks noGrp="1"/>
          </p:cNvSpPr>
          <p:nvPr>
            <p:ph type="dt" sz="half" idx="10"/>
          </p:nvPr>
        </p:nvSpPr>
        <p:spPr/>
        <p:txBody>
          <a:bodyPr/>
          <a:lstStyle/>
          <a:p>
            <a:fld id="{6392F3C1-0B21-4B51-A342-0F51B3F7BBAD}" type="datetimeFigureOut">
              <a:rPr lang="en-GB" smtClean="0"/>
              <a:t>12/01/2026</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a:solidFill>
                  <a:schemeClr val="accent1"/>
                </a:solidFill>
              </a:rPr>
              <a:t>Click to edit Master title style</a:t>
            </a:r>
          </a:p>
        </p:txBody>
      </p:sp>
      <p:pic>
        <p:nvPicPr>
          <p:cNvPr id="12" name="Picture 11">
            <a:extLst>
              <a:ext uri="{FF2B5EF4-FFF2-40B4-BE49-F238E27FC236}">
                <a16:creationId xmlns:a16="http://schemas.microsoft.com/office/drawing/2014/main" id="{21951D70-BC29-224D-A27E-D3525C2A5FF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9665" b="9665"/>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22B0C1B4-17FF-DC48-BDCE-67A7D7DB678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43651" y="0"/>
            <a:ext cx="1371600" cy="729691"/>
          </a:xfrm>
          <a:prstGeom prst="rect">
            <a:avLst/>
          </a:prstGeom>
        </p:spPr>
      </p:pic>
      <p:pic>
        <p:nvPicPr>
          <p:cNvPr id="14" name="Picture 13">
            <a:extLst>
              <a:ext uri="{FF2B5EF4-FFF2-40B4-BE49-F238E27FC236}">
                <a16:creationId xmlns:a16="http://schemas.microsoft.com/office/drawing/2014/main" id="{207C4017-70E8-8743-A654-1AA5785A74E8}"/>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1070025" y="136525"/>
            <a:ext cx="900052" cy="421899"/>
          </a:xfrm>
          <a:prstGeom prst="rect">
            <a:avLst/>
          </a:prstGeom>
        </p:spPr>
      </p:pic>
    </p:spTree>
    <p:extLst>
      <p:ext uri="{BB962C8B-B14F-4D97-AF65-F5344CB8AC3E}">
        <p14:creationId xmlns:p14="http://schemas.microsoft.com/office/powerpoint/2010/main" val="1037573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8FB2DFE-066C-3544-98D9-B1CF59B6FCE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21575" y="427895"/>
            <a:ext cx="1864804" cy="968643"/>
          </a:xfrm>
          <a:prstGeom prst="rect">
            <a:avLst/>
          </a:prstGeom>
        </p:spPr>
      </p:pic>
      <p:pic>
        <p:nvPicPr>
          <p:cNvPr id="8" name="Picture 7">
            <a:extLst>
              <a:ext uri="{FF2B5EF4-FFF2-40B4-BE49-F238E27FC236}">
                <a16:creationId xmlns:a16="http://schemas.microsoft.com/office/drawing/2014/main" id="{6C5CAC55-E1D0-6440-B220-7B8812AB1E9E}"/>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9881007" y="460818"/>
            <a:ext cx="1599592" cy="871207"/>
          </a:xfrm>
          <a:prstGeom prst="rect">
            <a:avLst/>
          </a:prstGeom>
        </p:spPr>
      </p:pic>
      <p:sp>
        <p:nvSpPr>
          <p:cNvPr id="9" name="TextBox 8">
            <a:extLst>
              <a:ext uri="{FF2B5EF4-FFF2-40B4-BE49-F238E27FC236}">
                <a16:creationId xmlns:a16="http://schemas.microsoft.com/office/drawing/2014/main" id="{99B0A66B-A6D8-DB4E-89B0-08A28D73247D}"/>
              </a:ext>
            </a:extLst>
          </p:cNvPr>
          <p:cNvSpPr txBox="1"/>
          <p:nvPr userDrawn="1"/>
        </p:nvSpPr>
        <p:spPr>
          <a:xfrm>
            <a:off x="724590" y="5749636"/>
            <a:ext cx="4364182" cy="338554"/>
          </a:xfrm>
          <a:prstGeom prst="rect">
            <a:avLst/>
          </a:prstGeom>
          <a:noFill/>
        </p:spPr>
        <p:txBody>
          <a:bodyPr wrap="square" rtlCol="0">
            <a:spAutoFit/>
          </a:bodyPr>
          <a:lstStyle/>
          <a:p>
            <a:r>
              <a:rPr lang="en-US" sz="1600" b="1" i="0" err="1">
                <a:solidFill>
                  <a:srgbClr val="79BB42"/>
                </a:solidFill>
                <a:latin typeface="Avenir Heavy" panose="02000503020000020003" pitchFamily="2" charset="0"/>
              </a:rPr>
              <a:t>www.essexfamilywellbeing.co.uk</a:t>
            </a:r>
            <a:endParaRPr lang="en-US" sz="1600" b="1" i="0">
              <a:solidFill>
                <a:srgbClr val="79BB42"/>
              </a:solidFill>
              <a:latin typeface="Avenir Heavy" panose="02000503020000020003" pitchFamily="2" charset="0"/>
            </a:endParaRPr>
          </a:p>
        </p:txBody>
      </p:sp>
      <p:pic>
        <p:nvPicPr>
          <p:cNvPr id="10" name="Picture 9">
            <a:extLst>
              <a:ext uri="{FF2B5EF4-FFF2-40B4-BE49-F238E27FC236}">
                <a16:creationId xmlns:a16="http://schemas.microsoft.com/office/drawing/2014/main" id="{4FF21F15-919F-9C44-8C07-D93075FF4E6A}"/>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10625925" y="5667508"/>
            <a:ext cx="766892" cy="311956"/>
          </a:xfrm>
          <a:prstGeom prst="rect">
            <a:avLst/>
          </a:prstGeom>
        </p:spPr>
      </p:pic>
      <p:pic>
        <p:nvPicPr>
          <p:cNvPr id="11" name="Picture 10">
            <a:extLst>
              <a:ext uri="{FF2B5EF4-FFF2-40B4-BE49-F238E27FC236}">
                <a16:creationId xmlns:a16="http://schemas.microsoft.com/office/drawing/2014/main" id="{3858ABD8-A699-4441-BC67-39732110166C}"/>
              </a:ext>
            </a:extLst>
          </p:cNvPr>
          <p:cNvPicPr>
            <a:picLocks noChangeAspect="1"/>
          </p:cNvPicPr>
          <p:nvPr userDrawn="1"/>
        </p:nvPicPr>
        <p:blipFill>
          <a:blip r:embed="rId5" cstate="print">
            <a:extLst>
              <a:ext uri="{28A0092B-C50C-407E-A947-70E740481C1C}">
                <a14:useLocalDpi xmlns:a14="http://schemas.microsoft.com/office/drawing/2010/main" val="0"/>
              </a:ext>
            </a:extLst>
          </a:blip>
          <a:srcRect/>
          <a:stretch/>
        </p:blipFill>
        <p:spPr>
          <a:xfrm>
            <a:off x="9373699" y="5503359"/>
            <a:ext cx="1044706" cy="505319"/>
          </a:xfrm>
          <a:prstGeom prst="rect">
            <a:avLst/>
          </a:prstGeom>
        </p:spPr>
      </p:pic>
      <p:sp>
        <p:nvSpPr>
          <p:cNvPr id="12" name="TextBox 11">
            <a:extLst>
              <a:ext uri="{FF2B5EF4-FFF2-40B4-BE49-F238E27FC236}">
                <a16:creationId xmlns:a16="http://schemas.microsoft.com/office/drawing/2014/main" id="{E0023941-F962-4A43-B847-F9C307F03950}"/>
              </a:ext>
            </a:extLst>
          </p:cNvPr>
          <p:cNvSpPr txBox="1"/>
          <p:nvPr userDrawn="1"/>
        </p:nvSpPr>
        <p:spPr>
          <a:xfrm>
            <a:off x="10528940" y="5428323"/>
            <a:ext cx="1084179" cy="215444"/>
          </a:xfrm>
          <a:prstGeom prst="rect">
            <a:avLst/>
          </a:prstGeom>
          <a:noFill/>
        </p:spPr>
        <p:txBody>
          <a:bodyPr wrap="square" rtlCol="0">
            <a:spAutoFit/>
          </a:bodyPr>
          <a:lstStyle/>
          <a:p>
            <a:r>
              <a:rPr lang="en-US" sz="800" b="0" i="0">
                <a:solidFill>
                  <a:schemeClr val="tx1"/>
                </a:solidFill>
                <a:latin typeface="Avenir Book" panose="02000503020000020003" pitchFamily="2" charset="0"/>
              </a:rPr>
              <a:t>Commissioned by</a:t>
            </a:r>
          </a:p>
        </p:txBody>
      </p:sp>
    </p:spTree>
    <p:extLst>
      <p:ext uri="{BB962C8B-B14F-4D97-AF65-F5344CB8AC3E}">
        <p14:creationId xmlns:p14="http://schemas.microsoft.com/office/powerpoint/2010/main" val="1313287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venir Book" panose="02000503020000020003" pitchFamily="2" charset="0"/>
              </a:defRPr>
            </a:lvl1pPr>
          </a:lstStyle>
          <a:p>
            <a:fld id="{6392F3C1-0B21-4B51-A342-0F51B3F7BBAD}" type="datetimeFigureOut">
              <a:rPr lang="en-GB" smtClean="0"/>
              <a:pPr/>
              <a:t>12/01/2026</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venir Book" panose="02000503020000020003" pitchFamily="2" charset="0"/>
              </a:defRPr>
            </a:lvl1pPr>
          </a:lstStyle>
          <a:p>
            <a:fld id="{E8DF6C8E-05E1-4D05-BAE8-1259DBC81783}" type="slidenum">
              <a:rPr lang="en-GB" smtClean="0"/>
              <a:pPr/>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84" r:id="rId2"/>
    <p:sldLayoutId id="2147483686" r:id="rId3"/>
    <p:sldLayoutId id="2147483685"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51" r:id="rId15"/>
    <p:sldLayoutId id="2147483656" r:id="rId16"/>
    <p:sldLayoutId id="2147483657" r:id="rId17"/>
    <p:sldLayoutId id="2147483687" r:id="rId18"/>
  </p:sldLayoutIdLst>
  <p:txStyles>
    <p:titleStyle>
      <a:lvl1pPr algn="l" defTabSz="914400" rtl="0" eaLnBrk="1" latinLnBrk="0" hangingPunct="1">
        <a:lnSpc>
          <a:spcPct val="90000"/>
        </a:lnSpc>
        <a:spcBef>
          <a:spcPct val="0"/>
        </a:spcBef>
        <a:buNone/>
        <a:defRPr sz="3600" b="0" i="0" kern="1200">
          <a:solidFill>
            <a:srgbClr val="79BB42"/>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hyperlink" Target="mailto:Senclub2024@gmail.com" TargetMode="External"/><Relationship Id="rId7" Type="http://schemas.openxmlformats.org/officeDocument/2006/relationships/image" Target="../media/image15.png"/><Relationship Id="rId2" Type="http://schemas.openxmlformats.org/officeDocument/2006/relationships/hyperlink" Target="mailto:comets@swfu.co.uk" TargetMode="Externa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mailto:Kirsty.Roberts@barnardos.org.uk"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www.ymcaessex.org.uk/youth/" TargetMode="External"/><Relationship Id="rId7" Type="http://schemas.openxmlformats.org/officeDocument/2006/relationships/hyperlink" Target="mailto:Ananstasia.Layton@salvationarmy.org.uk" TargetMode="External"/><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hyperlink" Target="mailto:darrel@churchboxing.com" TargetMode="External"/><Relationship Id="rId5" Type="http://schemas.openxmlformats.org/officeDocument/2006/relationships/hyperlink" Target="http://www.reelimpactangling.co.uk/" TargetMode="External"/><Relationship Id="rId4" Type="http://schemas.openxmlformats.org/officeDocument/2006/relationships/image" Target="../media/image18.png"/><Relationship Id="rId9" Type="http://schemas.openxmlformats.org/officeDocument/2006/relationships/image" Target="../media/image20.svg"/></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hyperlink" Target="tel:01621783393" TargetMode="External"/><Relationship Id="rId5" Type="http://schemas.openxmlformats.org/officeDocument/2006/relationships/hyperlink" Target="mailto:tollesburyyouthclub@gmail.com" TargetMode="Externa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E378C-4C73-AD4B-9760-C2F81F522358}"/>
              </a:ext>
            </a:extLst>
          </p:cNvPr>
          <p:cNvSpPr>
            <a:spLocks noGrp="1"/>
          </p:cNvSpPr>
          <p:nvPr>
            <p:ph type="title"/>
          </p:nvPr>
        </p:nvSpPr>
        <p:spPr>
          <a:xfrm>
            <a:off x="-9833" y="-104042"/>
            <a:ext cx="9992766" cy="634116"/>
          </a:xfrm>
        </p:spPr>
        <p:txBody>
          <a:bodyPr>
            <a:normAutofit fontScale="90000"/>
          </a:bodyPr>
          <a:lstStyle/>
          <a:p>
            <a:pPr lvl="0"/>
            <a:r>
              <a:rPr lang="en-US" sz="2800" dirty="0"/>
              <a:t> </a:t>
            </a:r>
            <a:br>
              <a:rPr lang="en-US" sz="2800" dirty="0"/>
            </a:br>
            <a:r>
              <a:rPr lang="en-US" sz="2800" dirty="0"/>
              <a:t>SEND Groups in the MALDON District   </a:t>
            </a:r>
            <a:br>
              <a:rPr lang="en-US" sz="1400" b="1" dirty="0">
                <a:solidFill>
                  <a:schemeClr val="tx1"/>
                </a:solidFill>
              </a:rPr>
            </a:br>
            <a:endParaRPr lang="en-US" sz="1400" b="1" dirty="0">
              <a:solidFill>
                <a:schemeClr val="tx1"/>
              </a:solidFill>
            </a:endParaRPr>
          </a:p>
        </p:txBody>
      </p:sp>
      <p:sp>
        <p:nvSpPr>
          <p:cNvPr id="3" name="TextBox 2">
            <a:extLst>
              <a:ext uri="{FF2B5EF4-FFF2-40B4-BE49-F238E27FC236}">
                <a16:creationId xmlns:a16="http://schemas.microsoft.com/office/drawing/2014/main" id="{EA597035-369A-5FC8-FC8F-A3C6414844FA}"/>
              </a:ext>
            </a:extLst>
          </p:cNvPr>
          <p:cNvSpPr txBox="1"/>
          <p:nvPr/>
        </p:nvSpPr>
        <p:spPr>
          <a:xfrm>
            <a:off x="4554891" y="679729"/>
            <a:ext cx="3015948" cy="5078313"/>
          </a:xfrm>
          <a:prstGeom prst="rect">
            <a:avLst/>
          </a:prstGeom>
          <a:noFill/>
          <a:ln w="28575">
            <a:solidFill>
              <a:schemeClr val="accent3"/>
            </a:solidFill>
          </a:ln>
        </p:spPr>
        <p:txBody>
          <a:bodyPr wrap="square" rtlCol="0">
            <a:spAutoFit/>
          </a:bodyPr>
          <a:lstStyle/>
          <a:p>
            <a:r>
              <a:rPr lang="en-GB" u="sng" dirty="0">
                <a:solidFill>
                  <a:srgbClr val="F39204"/>
                </a:solidFill>
              </a:rPr>
              <a:t>COMETS</a:t>
            </a:r>
          </a:p>
          <a:p>
            <a:r>
              <a:rPr lang="en-GB" dirty="0"/>
              <a:t>South Woodham Ferrers Leisure Centre</a:t>
            </a:r>
            <a:br>
              <a:rPr lang="en-GB" dirty="0"/>
            </a:br>
            <a:r>
              <a:rPr lang="en-GB" dirty="0"/>
              <a:t>gym hall, South Woodham Ferrers, Chelmsford, CM3 5JU</a:t>
            </a:r>
          </a:p>
          <a:p>
            <a:r>
              <a:rPr lang="en-GB" dirty="0"/>
              <a:t>Comets is a recreational, pan-disability football programme, focusing on playfulness and friendships, giving a fun and positive experience of football</a:t>
            </a:r>
          </a:p>
          <a:p>
            <a:r>
              <a:rPr lang="en-GB" dirty="0"/>
              <a:t>Time:</a:t>
            </a:r>
          </a:p>
          <a:p>
            <a:r>
              <a:rPr lang="en-GB" dirty="0"/>
              <a:t>17:00 - 17:50</a:t>
            </a:r>
          </a:p>
          <a:p>
            <a:r>
              <a:rPr lang="en-GB" dirty="0"/>
              <a:t>Age:</a:t>
            </a:r>
          </a:p>
          <a:p>
            <a:r>
              <a:rPr lang="en-GB" dirty="0"/>
              <a:t>5 - 11 years old</a:t>
            </a:r>
          </a:p>
          <a:p>
            <a:r>
              <a:rPr lang="en-GB" b="1" i="1" dirty="0"/>
              <a:t>Need more information?</a:t>
            </a:r>
          </a:p>
          <a:p>
            <a:r>
              <a:rPr lang="en-GB" dirty="0"/>
              <a:t>Coach: Kevin Mandy</a:t>
            </a:r>
          </a:p>
          <a:p>
            <a:r>
              <a:rPr lang="en-GB" dirty="0"/>
              <a:t>Email: </a:t>
            </a:r>
            <a:r>
              <a:rPr lang="en-GB" dirty="0">
                <a:solidFill>
                  <a:srgbClr val="F39204"/>
                </a:solidFill>
                <a:hlinkClick r:id="rId2">
                  <a:extLst>
                    <a:ext uri="{A12FA001-AC4F-418D-AE19-62706E023703}">
                      <ahyp:hlinkClr xmlns:ahyp="http://schemas.microsoft.com/office/drawing/2018/hyperlinkcolor" val="tx"/>
                    </a:ext>
                  </a:extLst>
                </a:hlinkClick>
              </a:rPr>
              <a:t>comets@swfu.co.uk</a:t>
            </a:r>
            <a:endParaRPr lang="en-GB" dirty="0">
              <a:solidFill>
                <a:srgbClr val="F39204"/>
              </a:solidFill>
            </a:endParaRPr>
          </a:p>
          <a:p>
            <a:r>
              <a:rPr lang="en-GB" dirty="0"/>
              <a:t>Phone: 07766644311</a:t>
            </a:r>
          </a:p>
        </p:txBody>
      </p:sp>
      <p:sp>
        <p:nvSpPr>
          <p:cNvPr id="8" name="TextBox 7">
            <a:extLst>
              <a:ext uri="{FF2B5EF4-FFF2-40B4-BE49-F238E27FC236}">
                <a16:creationId xmlns:a16="http://schemas.microsoft.com/office/drawing/2014/main" id="{72E1A36E-1B0E-6B2D-1C7E-1F2222744A6B}"/>
              </a:ext>
            </a:extLst>
          </p:cNvPr>
          <p:cNvSpPr txBox="1"/>
          <p:nvPr/>
        </p:nvSpPr>
        <p:spPr>
          <a:xfrm>
            <a:off x="180684" y="679729"/>
            <a:ext cx="4095908" cy="2862322"/>
          </a:xfrm>
          <a:prstGeom prst="rect">
            <a:avLst/>
          </a:prstGeom>
          <a:noFill/>
          <a:ln w="28575">
            <a:solidFill>
              <a:schemeClr val="accent2"/>
            </a:solidFill>
          </a:ln>
        </p:spPr>
        <p:txBody>
          <a:bodyPr wrap="square" rtlCol="0">
            <a:spAutoFit/>
          </a:bodyPr>
          <a:lstStyle/>
          <a:p>
            <a:endParaRPr lang="en-GB" dirty="0"/>
          </a:p>
          <a:p>
            <a:endParaRPr lang="en-GB" dirty="0"/>
          </a:p>
          <a:p>
            <a:r>
              <a:rPr lang="en-GB" dirty="0"/>
              <a:t>Supporting children and young people in Essex with learning disabilities / additional needs to have successful  journeys towards more independent adult lives.</a:t>
            </a:r>
          </a:p>
          <a:p>
            <a:endParaRPr lang="en-GB" dirty="0"/>
          </a:p>
          <a:p>
            <a:endParaRPr lang="en-GB" dirty="0"/>
          </a:p>
          <a:p>
            <a:endParaRPr lang="en-GB" dirty="0"/>
          </a:p>
        </p:txBody>
      </p:sp>
      <p:sp>
        <p:nvSpPr>
          <p:cNvPr id="9" name="TextBox 8">
            <a:extLst>
              <a:ext uri="{FF2B5EF4-FFF2-40B4-BE49-F238E27FC236}">
                <a16:creationId xmlns:a16="http://schemas.microsoft.com/office/drawing/2014/main" id="{B012C833-43FF-3A9A-57AD-E0BBE09E3F89}"/>
              </a:ext>
            </a:extLst>
          </p:cNvPr>
          <p:cNvSpPr txBox="1"/>
          <p:nvPr/>
        </p:nvSpPr>
        <p:spPr>
          <a:xfrm>
            <a:off x="7784263" y="644635"/>
            <a:ext cx="4095908" cy="3416320"/>
          </a:xfrm>
          <a:prstGeom prst="rect">
            <a:avLst/>
          </a:prstGeom>
          <a:noFill/>
          <a:ln w="28575">
            <a:solidFill>
              <a:schemeClr val="accent4"/>
            </a:solidFill>
          </a:ln>
        </p:spPr>
        <p:txBody>
          <a:bodyPr wrap="square" rtlCol="0">
            <a:spAutoFit/>
          </a:bodyPr>
          <a:lstStyle/>
          <a:p>
            <a:r>
              <a:rPr lang="en-GB" dirty="0">
                <a:solidFill>
                  <a:schemeClr val="accent1"/>
                </a:solidFill>
              </a:rPr>
              <a:t>SEN Club - East Hanningfield</a:t>
            </a:r>
          </a:p>
          <a:p>
            <a:r>
              <a:rPr lang="en-GB" dirty="0"/>
              <a:t>A fun activity club for children with SEN and their families. Every Sunday 10.30am-12.30pm</a:t>
            </a:r>
          </a:p>
          <a:p>
            <a:r>
              <a:rPr lang="en-GB" dirty="0"/>
              <a:t>SEN activities for children to explore, </a:t>
            </a:r>
            <a:r>
              <a:rPr lang="en-GB" dirty="0" err="1"/>
              <a:t>lego</a:t>
            </a:r>
            <a:endParaRPr lang="en-GB" dirty="0"/>
          </a:p>
          <a:p>
            <a:r>
              <a:rPr lang="en-GB" dirty="0"/>
              <a:t>crafts, toys, music, dancing.</a:t>
            </a:r>
          </a:p>
          <a:p>
            <a:r>
              <a:rPr lang="en-GB" dirty="0"/>
              <a:t>Up to 12 years old. East Hanningfield Village Hall</a:t>
            </a:r>
            <a:br>
              <a:rPr lang="en-GB" dirty="0"/>
            </a:br>
            <a:r>
              <a:rPr lang="en-GB" dirty="0"/>
              <a:t>The Tye</a:t>
            </a:r>
            <a:br>
              <a:rPr lang="en-GB" dirty="0"/>
            </a:br>
            <a:r>
              <a:rPr lang="en-GB" dirty="0"/>
              <a:t>Chelmsford</a:t>
            </a:r>
            <a:br>
              <a:rPr lang="en-GB" dirty="0"/>
            </a:br>
            <a:r>
              <a:rPr lang="en-GB" dirty="0"/>
              <a:t>CM3 8AE</a:t>
            </a:r>
          </a:p>
          <a:p>
            <a:r>
              <a:rPr lang="en-GB" dirty="0">
                <a:hlinkClick r:id="rId3"/>
              </a:rPr>
              <a:t>Senclub2024@gmail.com</a:t>
            </a:r>
            <a:endParaRPr lang="en-GB" dirty="0"/>
          </a:p>
        </p:txBody>
      </p:sp>
      <p:sp>
        <p:nvSpPr>
          <p:cNvPr id="11" name="TextBox 10">
            <a:extLst>
              <a:ext uri="{FF2B5EF4-FFF2-40B4-BE49-F238E27FC236}">
                <a16:creationId xmlns:a16="http://schemas.microsoft.com/office/drawing/2014/main" id="{890F470D-6085-4DDB-2721-2FF3F81F1121}"/>
              </a:ext>
            </a:extLst>
          </p:cNvPr>
          <p:cNvSpPr txBox="1"/>
          <p:nvPr/>
        </p:nvSpPr>
        <p:spPr>
          <a:xfrm>
            <a:off x="7784263" y="4301173"/>
            <a:ext cx="4178576" cy="2285241"/>
          </a:xfrm>
          <a:prstGeom prst="rect">
            <a:avLst/>
          </a:prstGeom>
          <a:solidFill>
            <a:schemeClr val="accent1"/>
          </a:solidFill>
        </p:spPr>
        <p:txBody>
          <a:bodyPr wrap="square" rtlCol="0">
            <a:spAutoFit/>
          </a:bodyPr>
          <a:lstStyle/>
          <a:p>
            <a:r>
              <a:rPr lang="en-GB" sz="950" dirty="0">
                <a:solidFill>
                  <a:schemeClr val="bg1"/>
                </a:solidFill>
              </a:rPr>
              <a:t>Please Note:</a:t>
            </a:r>
          </a:p>
          <a:p>
            <a:endParaRPr lang="en-GB" sz="950" dirty="0">
              <a:solidFill>
                <a:schemeClr val="bg1"/>
              </a:solidFill>
            </a:endParaRPr>
          </a:p>
          <a:p>
            <a:r>
              <a:rPr lang="en-GB" sz="950" dirty="0">
                <a:solidFill>
                  <a:schemeClr val="bg1"/>
                </a:solidFill>
              </a:rPr>
              <a:t>This leaflet has been produced by Essex Child and Family Wellbeing Service. Please note that groups listed on this leaflet are all run by other providers. Details correct as far as aware at time of production and are subject to change. The Essex Child and Family Wellbeing Service has no responsibility for the delivery or quality of the groups named in this leaflet. This leaflet has been produced to help families locate youth groups. This is not an exhaustive list.</a:t>
            </a:r>
          </a:p>
          <a:p>
            <a:endParaRPr lang="en-GB" sz="950" dirty="0">
              <a:solidFill>
                <a:schemeClr val="bg1"/>
              </a:solidFill>
            </a:endParaRPr>
          </a:p>
          <a:p>
            <a:r>
              <a:rPr lang="en-GB" sz="950" dirty="0">
                <a:solidFill>
                  <a:schemeClr val="bg1"/>
                </a:solidFill>
              </a:rPr>
              <a:t>If you are aware of other local community youth groups who would like be added to this leaflet, amendments needed or if you are thinking about starting your own community group and would like some support, please contact our Community Engagement Worker</a:t>
            </a:r>
          </a:p>
          <a:p>
            <a:endParaRPr lang="en-GB" sz="950" dirty="0">
              <a:solidFill>
                <a:schemeClr val="bg1"/>
              </a:solidFill>
            </a:endParaRPr>
          </a:p>
          <a:p>
            <a:r>
              <a:rPr lang="en-GB" sz="950" dirty="0">
                <a:solidFill>
                  <a:schemeClr val="bg1"/>
                </a:solidFill>
                <a:hlinkClick r:id="rId4">
                  <a:extLst>
                    <a:ext uri="{A12FA001-AC4F-418D-AE19-62706E023703}">
                      <ahyp:hlinkClr xmlns:ahyp="http://schemas.microsoft.com/office/drawing/2018/hyperlinkcolor" val="tx"/>
                    </a:ext>
                  </a:extLst>
                </a:hlinkClick>
              </a:rPr>
              <a:t>Kirsty.Roberts@barnardos.org.uk</a:t>
            </a:r>
            <a:endParaRPr lang="en-GB" sz="950" dirty="0">
              <a:solidFill>
                <a:schemeClr val="bg1"/>
              </a:solidFill>
            </a:endParaRPr>
          </a:p>
        </p:txBody>
      </p:sp>
      <p:pic>
        <p:nvPicPr>
          <p:cNvPr id="13" name="Picture 12">
            <a:extLst>
              <a:ext uri="{FF2B5EF4-FFF2-40B4-BE49-F238E27FC236}">
                <a16:creationId xmlns:a16="http://schemas.microsoft.com/office/drawing/2014/main" id="{3B81C5CA-016E-3DEF-C2E8-D6023200844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1464413" y="5895034"/>
            <a:ext cx="566473" cy="566473"/>
          </a:xfrm>
          <a:prstGeom prst="rect">
            <a:avLst/>
          </a:prstGeom>
        </p:spPr>
      </p:pic>
      <p:pic>
        <p:nvPicPr>
          <p:cNvPr id="4" name="Picture 3">
            <a:extLst>
              <a:ext uri="{FF2B5EF4-FFF2-40B4-BE49-F238E27FC236}">
                <a16:creationId xmlns:a16="http://schemas.microsoft.com/office/drawing/2014/main" id="{AD4F505F-7F6E-F5C7-A78B-0960506E1DC0}"/>
              </a:ext>
            </a:extLst>
          </p:cNvPr>
          <p:cNvPicPr>
            <a:picLocks noChangeAspect="1"/>
          </p:cNvPicPr>
          <p:nvPr/>
        </p:nvPicPr>
        <p:blipFill>
          <a:blip r:embed="rId6"/>
          <a:stretch>
            <a:fillRect/>
          </a:stretch>
        </p:blipFill>
        <p:spPr>
          <a:xfrm>
            <a:off x="6913614" y="770620"/>
            <a:ext cx="657225" cy="503047"/>
          </a:xfrm>
          <a:prstGeom prst="rect">
            <a:avLst/>
          </a:prstGeom>
        </p:spPr>
      </p:pic>
      <p:pic>
        <p:nvPicPr>
          <p:cNvPr id="14" name="Graphic 13">
            <a:extLst>
              <a:ext uri="{FF2B5EF4-FFF2-40B4-BE49-F238E27FC236}">
                <a16:creationId xmlns:a16="http://schemas.microsoft.com/office/drawing/2014/main" id="{CB83F880-926C-51DC-19FB-BBD7FA91F6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1829" y="770619"/>
            <a:ext cx="1957394" cy="390669"/>
          </a:xfrm>
          <a:prstGeom prst="rect">
            <a:avLst/>
          </a:prstGeom>
        </p:spPr>
      </p:pic>
      <p:sp>
        <p:nvSpPr>
          <p:cNvPr id="17" name="AutoShape 4" descr="phone icon">
            <a:extLst>
              <a:ext uri="{FF2B5EF4-FFF2-40B4-BE49-F238E27FC236}">
                <a16:creationId xmlns:a16="http://schemas.microsoft.com/office/drawing/2014/main" id="{C2246C04-D315-2BF8-BED0-39D2C78C410E}"/>
              </a:ext>
            </a:extLst>
          </p:cNvPr>
          <p:cNvSpPr>
            <a:spLocks noChangeAspect="1" noChangeArrowheads="1"/>
          </p:cNvSpPr>
          <p:nvPr/>
        </p:nvSpPr>
        <p:spPr bwMode="auto">
          <a:xfrm>
            <a:off x="104775" y="79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AutoShape 6" descr="phone icon">
            <a:extLst>
              <a:ext uri="{FF2B5EF4-FFF2-40B4-BE49-F238E27FC236}">
                <a16:creationId xmlns:a16="http://schemas.microsoft.com/office/drawing/2014/main" id="{6FA32993-154D-20BF-7244-C2654FAB5D60}"/>
              </a:ext>
            </a:extLst>
          </p:cNvPr>
          <p:cNvSpPr>
            <a:spLocks noChangeAspect="1" noChangeArrowheads="1"/>
          </p:cNvSpPr>
          <p:nvPr/>
        </p:nvSpPr>
        <p:spPr bwMode="auto">
          <a:xfrm>
            <a:off x="257175" y="1603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Rectangle 7">
            <a:extLst>
              <a:ext uri="{FF2B5EF4-FFF2-40B4-BE49-F238E27FC236}">
                <a16:creationId xmlns:a16="http://schemas.microsoft.com/office/drawing/2014/main" id="{49670D42-BF91-B45A-72D4-EB8B25BF05B2}"/>
              </a:ext>
            </a:extLst>
          </p:cNvPr>
          <p:cNvSpPr>
            <a:spLocks noChangeArrowheads="1"/>
          </p:cNvSpPr>
          <p:nvPr/>
        </p:nvSpPr>
        <p:spPr bwMode="auto">
          <a:xfrm>
            <a:off x="311829" y="2734137"/>
            <a:ext cx="3885952" cy="692497"/>
          </a:xfrm>
          <a:prstGeom prst="rect">
            <a:avLst/>
          </a:prstGeom>
          <a:solidFill>
            <a:srgbClr val="FEFEF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399180"/>
                </a:solidFill>
                <a:effectLst/>
                <a:latin typeface="museo-sans"/>
              </a:rPr>
              <a:t>Group Coordinator - Heather Grant/Mandy Pond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3D5F71"/>
                </a:solidFill>
                <a:effectLst/>
                <a:latin typeface="open-sans"/>
              </a:rPr>
              <a:t>Heather is the Activity Coordinator for our Youth Clubs in Maldon and Lexden Springs.</a:t>
            </a:r>
            <a:endParaRPr kumimoji="0" lang="en-US" altLang="en-US" sz="1800" b="0" i="0" u="none" strike="noStrike" cap="none" normalizeH="0" baseline="0" dirty="0">
              <a:ln>
                <a:noFill/>
              </a:ln>
              <a:solidFill>
                <a:schemeClr val="tx1"/>
              </a:solidFill>
              <a:effectLst/>
            </a:endParaRPr>
          </a:p>
          <a:p>
            <a:pPr lvl="0"/>
            <a:r>
              <a:rPr kumimoji="0" lang="en-US" altLang="en-US" sz="1800" b="0" i="0" u="none" strike="noStrike" cap="none" normalizeH="0" baseline="0" dirty="0">
                <a:ln>
                  <a:noFill/>
                </a:ln>
                <a:solidFill>
                  <a:srgbClr val="3D5F71"/>
                </a:solidFill>
                <a:effectLst/>
                <a:latin typeface="open-sans"/>
              </a:rPr>
              <a:t>  </a:t>
            </a:r>
            <a:r>
              <a:rPr kumimoji="0" lang="en-US" altLang="en-US" sz="1900" b="0" i="0" u="none" strike="noStrike" cap="none" normalizeH="0" baseline="0" dirty="0">
                <a:ln>
                  <a:noFill/>
                </a:ln>
                <a:solidFill>
                  <a:srgbClr val="3D5F71"/>
                </a:solidFill>
                <a:effectLst/>
                <a:latin typeface="open-sans"/>
              </a:rPr>
              <a:t>      </a:t>
            </a:r>
            <a:r>
              <a:rPr kumimoji="0" lang="en-US" altLang="en-US" sz="1800" b="0" i="0" u="none" strike="noStrike" cap="none" normalizeH="0" baseline="0" dirty="0">
                <a:ln>
                  <a:noFill/>
                </a:ln>
                <a:solidFill>
                  <a:srgbClr val="3D5F71"/>
                </a:solidFill>
                <a:effectLst/>
                <a:latin typeface="open-sans"/>
              </a:rPr>
              <a:t> 07495 401766/</a:t>
            </a:r>
            <a:r>
              <a:rPr lang="en-GB" dirty="0">
                <a:solidFill>
                  <a:srgbClr val="3D5F71"/>
                </a:solidFill>
                <a:latin typeface="open-sans"/>
              </a:rPr>
              <a:t>07535 855431</a:t>
            </a:r>
            <a:endParaRPr lang="en-US" altLang="en-US" dirty="0">
              <a:solidFill>
                <a:srgbClr val="3D5F71"/>
              </a:solidFill>
              <a:latin typeface="open-sans"/>
            </a:endParaRPr>
          </a:p>
        </p:txBody>
      </p:sp>
      <p:sp>
        <p:nvSpPr>
          <p:cNvPr id="21" name="AutoShape 8" descr="phone icon">
            <a:extLst>
              <a:ext uri="{FF2B5EF4-FFF2-40B4-BE49-F238E27FC236}">
                <a16:creationId xmlns:a16="http://schemas.microsoft.com/office/drawing/2014/main" id="{4D92602C-9804-36D0-2D45-F154862EC7A9}"/>
              </a:ext>
            </a:extLst>
          </p:cNvPr>
          <p:cNvSpPr>
            <a:spLocks noChangeAspect="1" noChangeArrowheads="1"/>
          </p:cNvSpPr>
          <p:nvPr/>
        </p:nvSpPr>
        <p:spPr bwMode="auto">
          <a:xfrm>
            <a:off x="409575" y="3127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TextBox 22">
            <a:extLst>
              <a:ext uri="{FF2B5EF4-FFF2-40B4-BE49-F238E27FC236}">
                <a16:creationId xmlns:a16="http://schemas.microsoft.com/office/drawing/2014/main" id="{76C392DF-E915-8ACF-63C3-327A6452434F}"/>
              </a:ext>
            </a:extLst>
          </p:cNvPr>
          <p:cNvSpPr txBox="1"/>
          <p:nvPr/>
        </p:nvSpPr>
        <p:spPr>
          <a:xfrm>
            <a:off x="291916" y="3932551"/>
            <a:ext cx="3981504" cy="2308324"/>
          </a:xfrm>
          <a:prstGeom prst="rect">
            <a:avLst/>
          </a:prstGeom>
          <a:noFill/>
          <a:ln w="28575">
            <a:solidFill>
              <a:schemeClr val="accent2"/>
            </a:solidFill>
          </a:ln>
        </p:spPr>
        <p:txBody>
          <a:bodyPr wrap="square" rtlCol="0">
            <a:spAutoFit/>
          </a:bodyPr>
          <a:lstStyle>
            <a:defPPr>
              <a:defRPr lang="en-US"/>
            </a:defPPr>
          </a:lstStyle>
          <a:p>
            <a:r>
              <a:rPr lang="en-GB" dirty="0"/>
              <a:t> </a:t>
            </a:r>
            <a:r>
              <a:rPr lang="en-GB" dirty="0">
                <a:solidFill>
                  <a:srgbClr val="0070C0"/>
                </a:solidFill>
              </a:rPr>
              <a:t>Ace Music Therapy</a:t>
            </a:r>
            <a:r>
              <a:rPr lang="en-GB" dirty="0"/>
              <a:t>, a social enterprise based in Chelmsford, Essex who are passionate about transforming lives through music. </a:t>
            </a:r>
            <a:br>
              <a:rPr lang="en-GB" dirty="0"/>
            </a:br>
            <a:r>
              <a:rPr lang="en-GB" dirty="0">
                <a:solidFill>
                  <a:srgbClr val="0070C0"/>
                </a:solidFill>
              </a:rPr>
              <a:t>info@acemusictherapy.co.uk</a:t>
            </a:r>
          </a:p>
          <a:p>
            <a:r>
              <a:rPr lang="en-GB" dirty="0"/>
              <a:t>Our main focuses are:</a:t>
            </a:r>
          </a:p>
          <a:p>
            <a:r>
              <a:rPr lang="en-GB" dirty="0"/>
              <a:t>Accessibility –Communication –Expression</a:t>
            </a:r>
          </a:p>
        </p:txBody>
      </p:sp>
      <p:sp>
        <p:nvSpPr>
          <p:cNvPr id="24" name="Title 1">
            <a:extLst>
              <a:ext uri="{FF2B5EF4-FFF2-40B4-BE49-F238E27FC236}">
                <a16:creationId xmlns:a16="http://schemas.microsoft.com/office/drawing/2014/main" id="{82120D63-75AA-4005-5278-1ECF87525760}"/>
              </a:ext>
            </a:extLst>
          </p:cNvPr>
          <p:cNvSpPr txBox="1">
            <a:spLocks/>
          </p:cNvSpPr>
          <p:nvPr/>
        </p:nvSpPr>
        <p:spPr>
          <a:xfrm>
            <a:off x="141402" y="160337"/>
            <a:ext cx="9851364" cy="418897"/>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3600" b="0" i="0" kern="1200">
                <a:solidFill>
                  <a:schemeClr val="accent1"/>
                </a:solidFill>
                <a:latin typeface="Avenir Heavy" panose="02000503020000020003" pitchFamily="2" charset="0"/>
                <a:ea typeface="+mj-ea"/>
                <a:cs typeface="Arial" panose="020B0604020202020204" pitchFamily="34" charset="0"/>
              </a:defRPr>
            </a:lvl1pPr>
          </a:lstStyle>
          <a:p>
            <a:r>
              <a:rPr lang="en-US" sz="2800" dirty="0"/>
              <a:t>   </a:t>
            </a:r>
            <a:endParaRPr lang="en-US" sz="1400" dirty="0"/>
          </a:p>
        </p:txBody>
      </p:sp>
    </p:spTree>
    <p:extLst>
      <p:ext uri="{BB962C8B-B14F-4D97-AF65-F5344CB8AC3E}">
        <p14:creationId xmlns:p14="http://schemas.microsoft.com/office/powerpoint/2010/main" val="1275031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E378C-4C73-AD4B-9760-C2F81F522358}"/>
              </a:ext>
            </a:extLst>
          </p:cNvPr>
          <p:cNvSpPr>
            <a:spLocks noGrp="1"/>
          </p:cNvSpPr>
          <p:nvPr>
            <p:ph type="title"/>
          </p:nvPr>
        </p:nvSpPr>
        <p:spPr>
          <a:xfrm>
            <a:off x="88696" y="113805"/>
            <a:ext cx="9851364" cy="634116"/>
          </a:xfrm>
        </p:spPr>
        <p:txBody>
          <a:bodyPr>
            <a:normAutofit fontScale="90000"/>
          </a:bodyPr>
          <a:lstStyle/>
          <a:p>
            <a:pPr lvl="0"/>
            <a:r>
              <a:rPr lang="en-US" sz="2800" dirty="0"/>
              <a:t>Youth Groups in the Maldon District  </a:t>
            </a:r>
            <a:br>
              <a:rPr lang="en-US" sz="2800" dirty="0"/>
            </a:br>
            <a:endParaRPr lang="en-US" sz="1400" dirty="0"/>
          </a:p>
        </p:txBody>
      </p:sp>
      <p:sp>
        <p:nvSpPr>
          <p:cNvPr id="10" name="TextBox 9">
            <a:extLst>
              <a:ext uri="{FF2B5EF4-FFF2-40B4-BE49-F238E27FC236}">
                <a16:creationId xmlns:a16="http://schemas.microsoft.com/office/drawing/2014/main" id="{7B0E44A2-6DBD-4C21-AEC1-0C5A37D8F4E2}"/>
              </a:ext>
            </a:extLst>
          </p:cNvPr>
          <p:cNvSpPr txBox="1"/>
          <p:nvPr/>
        </p:nvSpPr>
        <p:spPr>
          <a:xfrm>
            <a:off x="116264" y="6515573"/>
            <a:ext cx="3310360" cy="338554"/>
          </a:xfrm>
          <a:prstGeom prst="rect">
            <a:avLst/>
          </a:prstGeom>
          <a:noFill/>
        </p:spPr>
        <p:txBody>
          <a:bodyPr wrap="square" rtlCol="0">
            <a:spAutoFit/>
          </a:bodyPr>
          <a:lstStyle/>
          <a:p>
            <a:r>
              <a:rPr lang="en-GB" sz="1600" b="1">
                <a:solidFill>
                  <a:srgbClr val="79BB42"/>
                </a:solidFill>
              </a:rPr>
              <a:t>www.essexfamilywellbeing.co.uk</a:t>
            </a:r>
          </a:p>
        </p:txBody>
      </p:sp>
      <p:pic>
        <p:nvPicPr>
          <p:cNvPr id="1032" name="Picture 8">
            <a:extLst>
              <a:ext uri="{FF2B5EF4-FFF2-40B4-BE49-F238E27FC236}">
                <a16:creationId xmlns:a16="http://schemas.microsoft.com/office/drawing/2014/main" id="{4B45A487-471E-F9E6-7241-920A689C66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91716" y="3107142"/>
            <a:ext cx="3185802" cy="23169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284A4BB-29C2-EA04-CC46-B7FC5D43DB96}"/>
              </a:ext>
            </a:extLst>
          </p:cNvPr>
          <p:cNvSpPr txBox="1"/>
          <p:nvPr/>
        </p:nvSpPr>
        <p:spPr>
          <a:xfrm>
            <a:off x="6736915" y="5529355"/>
            <a:ext cx="5363959" cy="369332"/>
          </a:xfrm>
          <a:prstGeom prst="rect">
            <a:avLst/>
          </a:prstGeom>
          <a:noFill/>
          <a:ln w="28575">
            <a:solidFill>
              <a:srgbClr val="B52259"/>
            </a:solidFill>
          </a:ln>
        </p:spPr>
        <p:txBody>
          <a:bodyPr wrap="square" rtlCol="0">
            <a:spAutoFit/>
          </a:bodyPr>
          <a:lstStyle/>
          <a:p>
            <a:r>
              <a:rPr lang="en-GB" b="1" dirty="0"/>
              <a:t>YMCA Essex  </a:t>
            </a:r>
            <a:r>
              <a:rPr lang="en-GB" sz="1200" dirty="0"/>
              <a:t>Run several Youth groups  </a:t>
            </a:r>
            <a:r>
              <a:rPr lang="en-GB" sz="1200" dirty="0">
                <a:hlinkClick r:id="rId3"/>
              </a:rPr>
              <a:t>www.ymcaessex.org.uk/youth/</a:t>
            </a:r>
            <a:r>
              <a:rPr lang="en-GB" sz="1200" dirty="0"/>
              <a:t> </a:t>
            </a:r>
          </a:p>
        </p:txBody>
      </p:sp>
      <p:pic>
        <p:nvPicPr>
          <p:cNvPr id="4" name="Picture 3">
            <a:extLst>
              <a:ext uri="{FF2B5EF4-FFF2-40B4-BE49-F238E27FC236}">
                <a16:creationId xmlns:a16="http://schemas.microsoft.com/office/drawing/2014/main" id="{1697BB23-AD90-3A04-E21A-67B50C8B919B}"/>
              </a:ext>
            </a:extLst>
          </p:cNvPr>
          <p:cNvPicPr>
            <a:picLocks noChangeAspect="1"/>
          </p:cNvPicPr>
          <p:nvPr/>
        </p:nvPicPr>
        <p:blipFill>
          <a:blip r:embed="rId4"/>
          <a:stretch>
            <a:fillRect/>
          </a:stretch>
        </p:blipFill>
        <p:spPr>
          <a:xfrm>
            <a:off x="201734" y="1032388"/>
            <a:ext cx="1155118" cy="1300962"/>
          </a:xfrm>
          <a:prstGeom prst="rect">
            <a:avLst/>
          </a:prstGeom>
        </p:spPr>
      </p:pic>
      <p:sp>
        <p:nvSpPr>
          <p:cNvPr id="8" name="TextBox 7">
            <a:extLst>
              <a:ext uri="{FF2B5EF4-FFF2-40B4-BE49-F238E27FC236}">
                <a16:creationId xmlns:a16="http://schemas.microsoft.com/office/drawing/2014/main" id="{9C3073FB-3171-0B8C-683B-402BA86C5700}"/>
              </a:ext>
            </a:extLst>
          </p:cNvPr>
          <p:cNvSpPr txBox="1"/>
          <p:nvPr/>
        </p:nvSpPr>
        <p:spPr>
          <a:xfrm>
            <a:off x="1356852" y="667310"/>
            <a:ext cx="4098234" cy="2031325"/>
          </a:xfrm>
          <a:prstGeom prst="rect">
            <a:avLst/>
          </a:prstGeom>
          <a:noFill/>
        </p:spPr>
        <p:txBody>
          <a:bodyPr wrap="square">
            <a:spAutoFit/>
          </a:bodyPr>
          <a:lstStyle/>
          <a:p>
            <a:r>
              <a:rPr lang="en-GB" dirty="0">
                <a:solidFill>
                  <a:schemeClr val="accent5"/>
                </a:solidFill>
              </a:rPr>
              <a:t>REEL IMPACT ANGLING</a:t>
            </a:r>
          </a:p>
          <a:p>
            <a:r>
              <a:rPr lang="en-GB" dirty="0"/>
              <a:t>From first casts to advanced techniques, our carp fishing coaching helps anglers of all levels, one-to-one sessions, school workshops, and tailored programmes</a:t>
            </a:r>
          </a:p>
          <a:p>
            <a:r>
              <a:rPr lang="en-GB" dirty="0"/>
              <a:t>Bradley Storey  </a:t>
            </a:r>
            <a:r>
              <a:rPr lang="en-GB" dirty="0">
                <a:solidFill>
                  <a:schemeClr val="accent5"/>
                </a:solidFill>
                <a:hlinkClick r:id="rId5">
                  <a:extLst>
                    <a:ext uri="{A12FA001-AC4F-418D-AE19-62706E023703}">
                      <ahyp:hlinkClr xmlns:ahyp="http://schemas.microsoft.com/office/drawing/2018/hyperlinkcolor" val="tx"/>
                    </a:ext>
                  </a:extLst>
                </a:hlinkClick>
              </a:rPr>
              <a:t>www.reelimpactangling.co.uk</a:t>
            </a:r>
            <a:r>
              <a:rPr lang="en-GB" dirty="0">
                <a:solidFill>
                  <a:schemeClr val="accent5"/>
                </a:solidFill>
              </a:rPr>
              <a:t>.</a:t>
            </a:r>
          </a:p>
        </p:txBody>
      </p:sp>
      <p:sp>
        <p:nvSpPr>
          <p:cNvPr id="13" name="AutoShape 5">
            <a:extLst>
              <a:ext uri="{FF2B5EF4-FFF2-40B4-BE49-F238E27FC236}">
                <a16:creationId xmlns:a16="http://schemas.microsoft.com/office/drawing/2014/main" id="{02055EEB-B604-D692-B345-B2E61EF5F0D3}"/>
              </a:ext>
            </a:extLst>
          </p:cNvPr>
          <p:cNvSpPr>
            <a:spLocks noChangeAspect="1" noChangeArrowheads="1"/>
          </p:cNvSpPr>
          <p:nvPr/>
        </p:nvSpPr>
        <p:spPr bwMode="auto">
          <a:xfrm>
            <a:off x="0" y="7731856"/>
            <a:ext cx="6281928" cy="187535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8">
            <a:extLst>
              <a:ext uri="{FF2B5EF4-FFF2-40B4-BE49-F238E27FC236}">
                <a16:creationId xmlns:a16="http://schemas.microsoft.com/office/drawing/2014/main" id="{3FF588D9-5B98-80E0-F3D0-93645379F627}"/>
              </a:ext>
            </a:extLst>
          </p:cNvPr>
          <p:cNvSpPr>
            <a:spLocks noChangeArrowheads="1"/>
          </p:cNvSpPr>
          <p:nvPr/>
        </p:nvSpPr>
        <p:spPr bwMode="auto">
          <a:xfrm>
            <a:off x="116264" y="2773310"/>
            <a:ext cx="5205206"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solidFill>
                  <a:srgbClr val="FF0000"/>
                </a:solidFill>
              </a:rPr>
              <a:t>CHURCH BOXING-MALDON</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t>​Schools program uses boxing to engage students in a unique way. we focus on mindset, discipline, emotional regulation, resilience, fitness and self-respect.</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t>​ For KS3–KS5 with experienced mentors, our sessions support both student wellbeing and academic engagement</a:t>
            </a:r>
          </a:p>
          <a:p>
            <a:pPr lvl="0" algn="ctr" eaLnBrk="0" fontAlgn="base" hangingPunct="0">
              <a:spcBef>
                <a:spcPct val="0"/>
              </a:spcBef>
              <a:spcAft>
                <a:spcPct val="0"/>
              </a:spcAft>
            </a:pPr>
            <a:r>
              <a:rPr lang="en-GB" dirty="0">
                <a:solidFill>
                  <a:srgbClr val="FF0000"/>
                </a:solidFill>
                <a:hlinkClick r:id="rId6">
                  <a:extLst>
                    <a:ext uri="{A12FA001-AC4F-418D-AE19-62706E023703}">
                      <ahyp:hlinkClr xmlns:ahyp="http://schemas.microsoft.com/office/drawing/2018/hyperlinkcolor" val="tx"/>
                    </a:ext>
                  </a:extLst>
                </a:hlinkClick>
              </a:rPr>
              <a:t>darrel@churchboxing.com</a:t>
            </a:r>
            <a:br>
              <a:rPr lang="en-GB" dirty="0"/>
            </a:br>
            <a:r>
              <a:rPr lang="en-GB" dirty="0">
                <a:solidFill>
                  <a:srgbClr val="FF0000"/>
                </a:solidFill>
              </a:rPr>
              <a:t>+44 7938 878962</a:t>
            </a:r>
            <a:endParaRPr lang="en-US" altLang="en-US" dirty="0">
              <a:solidFill>
                <a:srgbClr val="FF0000"/>
              </a:solidFill>
            </a:endParaRPr>
          </a:p>
        </p:txBody>
      </p:sp>
      <p:sp>
        <p:nvSpPr>
          <p:cNvPr id="15" name="AutoShape 7">
            <a:extLst>
              <a:ext uri="{FF2B5EF4-FFF2-40B4-BE49-F238E27FC236}">
                <a16:creationId xmlns:a16="http://schemas.microsoft.com/office/drawing/2014/main" id="{E0CF858B-4C29-FD67-8AA5-0698650DBDDB}"/>
              </a:ext>
            </a:extLst>
          </p:cNvPr>
          <p:cNvSpPr>
            <a:spLocks noChangeAspect="1" noChangeArrowheads="1"/>
          </p:cNvSpPr>
          <p:nvPr/>
        </p:nvSpPr>
        <p:spPr bwMode="auto">
          <a:xfrm>
            <a:off x="6019800" y="7750793"/>
            <a:ext cx="102562" cy="2408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TextBox 18">
            <a:extLst>
              <a:ext uri="{FF2B5EF4-FFF2-40B4-BE49-F238E27FC236}">
                <a16:creationId xmlns:a16="http://schemas.microsoft.com/office/drawing/2014/main" id="{035011B2-616E-1530-F246-78755E1B6A28}"/>
              </a:ext>
            </a:extLst>
          </p:cNvPr>
          <p:cNvSpPr txBox="1"/>
          <p:nvPr/>
        </p:nvSpPr>
        <p:spPr>
          <a:xfrm>
            <a:off x="6711777" y="792145"/>
            <a:ext cx="5165742" cy="1754326"/>
          </a:xfrm>
          <a:prstGeom prst="rect">
            <a:avLst/>
          </a:prstGeom>
          <a:noFill/>
        </p:spPr>
        <p:txBody>
          <a:bodyPr wrap="square">
            <a:spAutoFit/>
          </a:bodyPr>
          <a:lstStyle/>
          <a:p>
            <a:r>
              <a:rPr lang="en-GB" dirty="0">
                <a:solidFill>
                  <a:srgbClr val="00B0F0"/>
                </a:solidFill>
              </a:rPr>
              <a:t>Salvation Army Youth group</a:t>
            </a:r>
            <a:r>
              <a:rPr lang="en-GB" dirty="0"/>
              <a:t>, </a:t>
            </a:r>
          </a:p>
          <a:p>
            <a:r>
              <a:rPr lang="en-GB" dirty="0"/>
              <a:t>Wantz Road, Maldon.</a:t>
            </a:r>
          </a:p>
          <a:p>
            <a:r>
              <a:rPr lang="en-GB" dirty="0"/>
              <a:t>Year 7 upwards 6.30-8.00pm</a:t>
            </a:r>
          </a:p>
          <a:p>
            <a:r>
              <a:rPr lang="en-GB" dirty="0"/>
              <a:t>1st and 3rd Friday</a:t>
            </a:r>
          </a:p>
          <a:p>
            <a:r>
              <a:rPr lang="en-GB" dirty="0">
                <a:solidFill>
                  <a:srgbClr val="00B0F0"/>
                </a:solidFill>
                <a:hlinkClick r:id="rId7">
                  <a:extLst>
                    <a:ext uri="{A12FA001-AC4F-418D-AE19-62706E023703}">
                      <ahyp:hlinkClr xmlns:ahyp="http://schemas.microsoft.com/office/drawing/2018/hyperlinkcolor" val="tx"/>
                    </a:ext>
                  </a:extLst>
                </a:hlinkClick>
              </a:rPr>
              <a:t>Ananstasia.Layton@salvationarmy.org.uk</a:t>
            </a:r>
            <a:r>
              <a:rPr lang="en-GB" dirty="0">
                <a:solidFill>
                  <a:srgbClr val="00B0F0"/>
                </a:solidFill>
              </a:rPr>
              <a:t> </a:t>
            </a:r>
          </a:p>
          <a:p>
            <a:r>
              <a:rPr lang="en-GB" dirty="0">
                <a:solidFill>
                  <a:srgbClr val="00B0F0"/>
                </a:solidFill>
              </a:rPr>
              <a:t>07831840088</a:t>
            </a:r>
          </a:p>
        </p:txBody>
      </p:sp>
      <p:sp>
        <p:nvSpPr>
          <p:cNvPr id="24" name="TextBox 23">
            <a:extLst>
              <a:ext uri="{FF2B5EF4-FFF2-40B4-BE49-F238E27FC236}">
                <a16:creationId xmlns:a16="http://schemas.microsoft.com/office/drawing/2014/main" id="{C46A14A7-FC0D-E6C4-3479-4C2078E396E8}"/>
              </a:ext>
            </a:extLst>
          </p:cNvPr>
          <p:cNvSpPr txBox="1"/>
          <p:nvPr/>
        </p:nvSpPr>
        <p:spPr>
          <a:xfrm>
            <a:off x="5979736" y="2708624"/>
            <a:ext cx="6096000" cy="2031325"/>
          </a:xfrm>
          <a:prstGeom prst="rect">
            <a:avLst/>
          </a:prstGeom>
          <a:noFill/>
        </p:spPr>
        <p:txBody>
          <a:bodyPr wrap="square">
            <a:spAutoFit/>
          </a:bodyPr>
          <a:lstStyle/>
          <a:p>
            <a:r>
              <a:rPr lang="en-GB" dirty="0">
                <a:solidFill>
                  <a:srgbClr val="00B050"/>
                </a:solidFill>
              </a:rPr>
              <a:t>MCA Youth Group</a:t>
            </a:r>
            <a:r>
              <a:rPr lang="en-GB" dirty="0"/>
              <a:t>, Champions Manor Hall,</a:t>
            </a:r>
          </a:p>
          <a:p>
            <a:r>
              <a:rPr lang="en-GB" dirty="0"/>
              <a:t> </a:t>
            </a:r>
            <a:r>
              <a:rPr lang="en-GB" dirty="0" err="1"/>
              <a:t>Hullbridge</a:t>
            </a:r>
            <a:r>
              <a:rPr lang="en-GB" dirty="0"/>
              <a:t> Road, SWF,</a:t>
            </a:r>
          </a:p>
          <a:p>
            <a:r>
              <a:rPr lang="en-GB" dirty="0"/>
              <a:t> CM3 5LJ.</a:t>
            </a:r>
          </a:p>
          <a:p>
            <a:r>
              <a:rPr lang="en-GB" dirty="0"/>
              <a:t> TUESDAYS</a:t>
            </a:r>
          </a:p>
          <a:p>
            <a:r>
              <a:rPr lang="en-GB" dirty="0"/>
              <a:t>Age 10-13 6.15pm-7.45pm</a:t>
            </a:r>
          </a:p>
          <a:p>
            <a:r>
              <a:rPr lang="en-GB" dirty="0"/>
              <a:t>Age 13-17 7.45pm-9.15pm</a:t>
            </a:r>
          </a:p>
          <a:p>
            <a:r>
              <a:rPr lang="en-GB" dirty="0">
                <a:solidFill>
                  <a:srgbClr val="00B050"/>
                </a:solidFill>
              </a:rPr>
              <a:t>ymcaessex.org.uk</a:t>
            </a:r>
          </a:p>
        </p:txBody>
      </p:sp>
      <p:sp>
        <p:nvSpPr>
          <p:cNvPr id="25" name="Rectangle 24">
            <a:extLst>
              <a:ext uri="{FF2B5EF4-FFF2-40B4-BE49-F238E27FC236}">
                <a16:creationId xmlns:a16="http://schemas.microsoft.com/office/drawing/2014/main" id="{91B221F7-4310-01AF-C9BC-AA14F0C1794A}"/>
              </a:ext>
            </a:extLst>
          </p:cNvPr>
          <p:cNvSpPr/>
          <p:nvPr/>
        </p:nvSpPr>
        <p:spPr>
          <a:xfrm>
            <a:off x="88696" y="700855"/>
            <a:ext cx="5493101" cy="1950155"/>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A8EE24DE-48D6-3DE2-F996-3534237D9DB9}"/>
              </a:ext>
            </a:extLst>
          </p:cNvPr>
          <p:cNvSpPr/>
          <p:nvPr/>
        </p:nvSpPr>
        <p:spPr>
          <a:xfrm>
            <a:off x="5921060" y="2658937"/>
            <a:ext cx="6179813" cy="3239749"/>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A916349C-5FA1-8A04-DC06-50CE79EF6155}"/>
              </a:ext>
            </a:extLst>
          </p:cNvPr>
          <p:cNvSpPr/>
          <p:nvPr/>
        </p:nvSpPr>
        <p:spPr>
          <a:xfrm>
            <a:off x="116264" y="5332779"/>
            <a:ext cx="4629472" cy="1067373"/>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AFF3A98C-00D4-695F-3EE3-251D3FCD3FED}"/>
              </a:ext>
            </a:extLst>
          </p:cNvPr>
          <p:cNvSpPr/>
          <p:nvPr/>
        </p:nvSpPr>
        <p:spPr>
          <a:xfrm>
            <a:off x="6736915" y="704389"/>
            <a:ext cx="4937459" cy="1856805"/>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3A5107F0-41E4-BAD7-AD4C-54F21EC90C8D}"/>
              </a:ext>
            </a:extLst>
          </p:cNvPr>
          <p:cNvSpPr/>
          <p:nvPr/>
        </p:nvSpPr>
        <p:spPr>
          <a:xfrm>
            <a:off x="177371" y="2782097"/>
            <a:ext cx="5121392" cy="2456961"/>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utoShape 2" descr="Maldon District Connects">
            <a:extLst>
              <a:ext uri="{FF2B5EF4-FFF2-40B4-BE49-F238E27FC236}">
                <a16:creationId xmlns:a16="http://schemas.microsoft.com/office/drawing/2014/main" id="{C752D8C4-5D3B-8070-25C9-AEE286D8EC6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Maldon District Connects">
            <a:extLst>
              <a:ext uri="{FF2B5EF4-FFF2-40B4-BE49-F238E27FC236}">
                <a16:creationId xmlns:a16="http://schemas.microsoft.com/office/drawing/2014/main" id="{3A33A107-F249-2D88-4E2A-F3F2E897504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Graphic 11">
            <a:extLst>
              <a:ext uri="{FF2B5EF4-FFF2-40B4-BE49-F238E27FC236}">
                <a16:creationId xmlns:a16="http://schemas.microsoft.com/office/drawing/2014/main" id="{8068EFAB-76C7-97AA-DE98-CE1E2C83BB5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77371" y="5362731"/>
            <a:ext cx="3230833" cy="541048"/>
          </a:xfrm>
          <a:prstGeom prst="rect">
            <a:avLst/>
          </a:prstGeom>
        </p:spPr>
      </p:pic>
      <p:sp>
        <p:nvSpPr>
          <p:cNvPr id="16" name="TextBox 15">
            <a:extLst>
              <a:ext uri="{FF2B5EF4-FFF2-40B4-BE49-F238E27FC236}">
                <a16:creationId xmlns:a16="http://schemas.microsoft.com/office/drawing/2014/main" id="{84948918-F12C-FF0C-C22F-5F808AC49B65}"/>
              </a:ext>
            </a:extLst>
          </p:cNvPr>
          <p:cNvSpPr txBox="1"/>
          <p:nvPr/>
        </p:nvSpPr>
        <p:spPr>
          <a:xfrm>
            <a:off x="334297" y="6037412"/>
            <a:ext cx="4411439" cy="369332"/>
          </a:xfrm>
          <a:prstGeom prst="rect">
            <a:avLst/>
          </a:prstGeom>
          <a:noFill/>
        </p:spPr>
        <p:txBody>
          <a:bodyPr wrap="square" rtlCol="0">
            <a:spAutoFit/>
          </a:bodyPr>
          <a:lstStyle/>
          <a:p>
            <a:pPr algn="ctr" eaLnBrk="0" fontAlgn="base" hangingPunct="0">
              <a:spcBef>
                <a:spcPct val="0"/>
              </a:spcBef>
              <a:spcAft>
                <a:spcPct val="0"/>
              </a:spcAft>
            </a:pPr>
            <a:r>
              <a:rPr lang="en-GB" dirty="0"/>
              <a:t>groups for Young people listed on this site</a:t>
            </a:r>
            <a:r>
              <a:rPr lang="en-GB" sz="1400" dirty="0">
                <a:latin typeface="+mj-lt"/>
                <a:ea typeface="Calibri" panose="020F0502020204030204" pitchFamily="34" charset="0"/>
              </a:rPr>
              <a:t>.</a:t>
            </a:r>
          </a:p>
        </p:txBody>
      </p:sp>
    </p:spTree>
    <p:extLst>
      <p:ext uri="{BB962C8B-B14F-4D97-AF65-F5344CB8AC3E}">
        <p14:creationId xmlns:p14="http://schemas.microsoft.com/office/powerpoint/2010/main" val="1621178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A497AB-587D-14FE-2D92-B883164783B3}"/>
              </a:ext>
            </a:extLst>
          </p:cNvPr>
          <p:cNvPicPr>
            <a:picLocks noChangeAspect="1"/>
          </p:cNvPicPr>
          <p:nvPr/>
        </p:nvPicPr>
        <p:blipFill>
          <a:blip r:embed="rId2"/>
          <a:stretch>
            <a:fillRect/>
          </a:stretch>
        </p:blipFill>
        <p:spPr>
          <a:xfrm>
            <a:off x="657693" y="999620"/>
            <a:ext cx="2069431" cy="3224463"/>
          </a:xfrm>
          <a:prstGeom prst="rect">
            <a:avLst/>
          </a:prstGeom>
        </p:spPr>
      </p:pic>
      <p:sp>
        <p:nvSpPr>
          <p:cNvPr id="7" name="TextBox 6">
            <a:extLst>
              <a:ext uri="{FF2B5EF4-FFF2-40B4-BE49-F238E27FC236}">
                <a16:creationId xmlns:a16="http://schemas.microsoft.com/office/drawing/2014/main" id="{DAC37B81-8F17-8DD9-2750-03265D8BADE2}"/>
              </a:ext>
            </a:extLst>
          </p:cNvPr>
          <p:cNvSpPr txBox="1"/>
          <p:nvPr/>
        </p:nvSpPr>
        <p:spPr>
          <a:xfrm>
            <a:off x="545428" y="4186989"/>
            <a:ext cx="2261937" cy="2308324"/>
          </a:xfrm>
          <a:prstGeom prst="rect">
            <a:avLst/>
          </a:prstGeom>
          <a:noFill/>
        </p:spPr>
        <p:txBody>
          <a:bodyPr wrap="square">
            <a:spAutoFit/>
          </a:bodyPr>
          <a:lstStyle/>
          <a:p>
            <a:r>
              <a:rPr lang="en-GB" dirty="0">
                <a:solidFill>
                  <a:srgbClr val="FF0000"/>
                </a:solidFill>
              </a:rPr>
              <a:t>Burnham Ramblers </a:t>
            </a:r>
            <a:r>
              <a:rPr lang="en-GB" dirty="0"/>
              <a:t>Youth Club-Springfield Road, B.O.C CM0 8TE</a:t>
            </a:r>
          </a:p>
          <a:p>
            <a:r>
              <a:rPr lang="en-GB" dirty="0"/>
              <a:t>TUESDAY 6.30pm-8.30pm </a:t>
            </a:r>
          </a:p>
          <a:p>
            <a:r>
              <a:rPr lang="en-GB" dirty="0"/>
              <a:t>Term time only</a:t>
            </a:r>
          </a:p>
          <a:p>
            <a:r>
              <a:rPr lang="en-GB" dirty="0"/>
              <a:t>Aged 11-17 £2</a:t>
            </a:r>
          </a:p>
          <a:p>
            <a:r>
              <a:rPr lang="en-GB" dirty="0">
                <a:solidFill>
                  <a:srgbClr val="FF0000"/>
                </a:solidFill>
              </a:rPr>
              <a:t>07736 901799</a:t>
            </a:r>
          </a:p>
        </p:txBody>
      </p:sp>
      <p:pic>
        <p:nvPicPr>
          <p:cNvPr id="8" name="Picture 7">
            <a:extLst>
              <a:ext uri="{FF2B5EF4-FFF2-40B4-BE49-F238E27FC236}">
                <a16:creationId xmlns:a16="http://schemas.microsoft.com/office/drawing/2014/main" id="{71B9DDB3-7EF0-FBD7-C10D-DCF61B387A1D}"/>
              </a:ext>
            </a:extLst>
          </p:cNvPr>
          <p:cNvPicPr>
            <a:picLocks noChangeAspect="1"/>
          </p:cNvPicPr>
          <p:nvPr/>
        </p:nvPicPr>
        <p:blipFill>
          <a:blip r:embed="rId3"/>
          <a:stretch>
            <a:fillRect/>
          </a:stretch>
        </p:blipFill>
        <p:spPr>
          <a:xfrm>
            <a:off x="8784308" y="3979876"/>
            <a:ext cx="3157788" cy="2598009"/>
          </a:xfrm>
          <a:prstGeom prst="rect">
            <a:avLst/>
          </a:prstGeom>
        </p:spPr>
      </p:pic>
      <p:sp>
        <p:nvSpPr>
          <p:cNvPr id="10" name="TextBox 9">
            <a:extLst>
              <a:ext uri="{FF2B5EF4-FFF2-40B4-BE49-F238E27FC236}">
                <a16:creationId xmlns:a16="http://schemas.microsoft.com/office/drawing/2014/main" id="{31E4B883-7D48-8B63-71F3-FB044B699B14}"/>
              </a:ext>
            </a:extLst>
          </p:cNvPr>
          <p:cNvSpPr txBox="1"/>
          <p:nvPr/>
        </p:nvSpPr>
        <p:spPr>
          <a:xfrm>
            <a:off x="8784308" y="1596190"/>
            <a:ext cx="3157788" cy="2308324"/>
          </a:xfrm>
          <a:prstGeom prst="rect">
            <a:avLst/>
          </a:prstGeom>
          <a:noFill/>
        </p:spPr>
        <p:txBody>
          <a:bodyPr wrap="square">
            <a:spAutoFit/>
          </a:bodyPr>
          <a:lstStyle/>
          <a:p>
            <a:r>
              <a:rPr lang="en-GB" dirty="0">
                <a:solidFill>
                  <a:srgbClr val="F39204"/>
                </a:solidFill>
              </a:rPr>
              <a:t>Mayland Youth Club- </a:t>
            </a:r>
          </a:p>
          <a:p>
            <a:r>
              <a:rPr lang="en-GB" dirty="0" err="1"/>
              <a:t>Lawlinge</a:t>
            </a:r>
            <a:r>
              <a:rPr lang="en-GB" dirty="0"/>
              <a:t> Park Hall</a:t>
            </a:r>
            <a:br>
              <a:rPr lang="en-GB" dirty="0"/>
            </a:br>
            <a:r>
              <a:rPr lang="en-GB" dirty="0"/>
              <a:t>Katonia Avenue</a:t>
            </a:r>
            <a:br>
              <a:rPr lang="en-GB" dirty="0"/>
            </a:br>
            <a:r>
              <a:rPr lang="en-GB" dirty="0"/>
              <a:t>Mayland</a:t>
            </a:r>
            <a:br>
              <a:rPr lang="en-GB" dirty="0"/>
            </a:br>
            <a:r>
              <a:rPr lang="en-GB" dirty="0"/>
              <a:t>Essex CM3 6AD</a:t>
            </a:r>
          </a:p>
          <a:p>
            <a:r>
              <a:rPr lang="en-GB" dirty="0"/>
              <a:t>Thursday 6.00pm-7.30pm</a:t>
            </a:r>
          </a:p>
          <a:p>
            <a:r>
              <a:rPr lang="en-GB" dirty="0"/>
              <a:t>Aged 10-16  £2 Term time </a:t>
            </a:r>
            <a:r>
              <a:rPr lang="en-GB" dirty="0">
                <a:solidFill>
                  <a:srgbClr val="F39204"/>
                </a:solidFill>
              </a:rPr>
              <a:t>07972 307318</a:t>
            </a:r>
          </a:p>
        </p:txBody>
      </p:sp>
      <p:pic>
        <p:nvPicPr>
          <p:cNvPr id="11" name="Picture 10">
            <a:extLst>
              <a:ext uri="{FF2B5EF4-FFF2-40B4-BE49-F238E27FC236}">
                <a16:creationId xmlns:a16="http://schemas.microsoft.com/office/drawing/2014/main" id="{70EFA085-7218-13C8-AF7D-CFD5DC5ADEC3}"/>
              </a:ext>
            </a:extLst>
          </p:cNvPr>
          <p:cNvPicPr>
            <a:picLocks noChangeAspect="1"/>
          </p:cNvPicPr>
          <p:nvPr/>
        </p:nvPicPr>
        <p:blipFill>
          <a:blip r:embed="rId4"/>
          <a:stretch>
            <a:fillRect/>
          </a:stretch>
        </p:blipFill>
        <p:spPr>
          <a:xfrm>
            <a:off x="5413248" y="1051560"/>
            <a:ext cx="1722106" cy="1560292"/>
          </a:xfrm>
          <a:prstGeom prst="rect">
            <a:avLst/>
          </a:prstGeom>
        </p:spPr>
      </p:pic>
      <p:sp>
        <p:nvSpPr>
          <p:cNvPr id="13" name="TextBox 12">
            <a:extLst>
              <a:ext uri="{FF2B5EF4-FFF2-40B4-BE49-F238E27FC236}">
                <a16:creationId xmlns:a16="http://schemas.microsoft.com/office/drawing/2014/main" id="{AF2BCB36-E87B-B08C-D30A-2ACB04865412}"/>
              </a:ext>
            </a:extLst>
          </p:cNvPr>
          <p:cNvSpPr txBox="1"/>
          <p:nvPr/>
        </p:nvSpPr>
        <p:spPr>
          <a:xfrm>
            <a:off x="3779169" y="2551837"/>
            <a:ext cx="4186988"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70C0"/>
                </a:solidFill>
                <a:effectLst/>
                <a:uLnTx/>
                <a:uFillTx/>
                <a:latin typeface="Aptos" panose="02110004020202020204"/>
                <a:ea typeface="+mn-ea"/>
                <a:cs typeface="+mn-cs"/>
              </a:rPr>
              <a:t>Tollesbury Youth Club</a:t>
            </a: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Tollesbury Centre, East St, Tollesbury CM9 8QD.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Age 11-14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7.30pm-9.00pm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70C0"/>
                </a:solidFill>
                <a:effectLst/>
                <a:uLnTx/>
                <a:uFillTx/>
                <a:latin typeface="Aptos" panose="02110004020202020204"/>
                <a:ea typeface="+mn-ea"/>
                <a:cs typeface="+mn-cs"/>
                <a:hlinkClick r:id="rId5">
                  <a:extLst>
                    <a:ext uri="{A12FA001-AC4F-418D-AE19-62706E023703}">
                      <ahyp:hlinkClr xmlns:ahyp="http://schemas.microsoft.com/office/drawing/2018/hyperlinkcolor" val="tx"/>
                    </a:ext>
                  </a:extLst>
                </a:hlinkClick>
              </a:rPr>
              <a:t>tollesburyyouthclub@gmail.com</a:t>
            </a:r>
            <a:endParaRPr kumimoji="0" lang="en-GB" sz="1800" b="0" i="0" u="none" strike="noStrike" kern="1200" cap="none" spc="0" normalizeH="0" baseline="0" noProof="0" dirty="0">
              <a:ln>
                <a:noFill/>
              </a:ln>
              <a:solidFill>
                <a:srgbClr val="0070C0"/>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a:t>
            </a:r>
            <a:r>
              <a:rPr kumimoji="0" lang="en-GB" sz="1800" b="0" i="0" u="none" strike="noStrike" kern="1200" cap="none" spc="0" normalizeH="0" baseline="0" noProof="0" dirty="0">
                <a:ln>
                  <a:noFill/>
                </a:ln>
                <a:solidFill>
                  <a:srgbClr val="0070C0"/>
                </a:solidFill>
                <a:effectLst/>
                <a:uLnTx/>
                <a:uFillTx/>
                <a:latin typeface="Aptos" panose="02110004020202020204"/>
                <a:ea typeface="+mn-ea"/>
                <a:cs typeface="+mn-cs"/>
              </a:rPr>
              <a:t>07736372207</a:t>
            </a:r>
          </a:p>
        </p:txBody>
      </p:sp>
      <p:sp>
        <p:nvSpPr>
          <p:cNvPr id="15" name="TextBox 14">
            <a:extLst>
              <a:ext uri="{FF2B5EF4-FFF2-40B4-BE49-F238E27FC236}">
                <a16:creationId xmlns:a16="http://schemas.microsoft.com/office/drawing/2014/main" id="{AA5469E5-0060-C630-A1C8-E588FC5B5A45}"/>
              </a:ext>
            </a:extLst>
          </p:cNvPr>
          <p:cNvSpPr txBox="1"/>
          <p:nvPr/>
        </p:nvSpPr>
        <p:spPr>
          <a:xfrm>
            <a:off x="3420319" y="4522288"/>
            <a:ext cx="5266481" cy="1754326"/>
          </a:xfrm>
          <a:prstGeom prst="rect">
            <a:avLst/>
          </a:prstGeom>
          <a:noFill/>
        </p:spPr>
        <p:txBody>
          <a:bodyPr wrap="square">
            <a:spAutoFit/>
          </a:bodyPr>
          <a:lstStyle/>
          <a:p>
            <a:r>
              <a:rPr lang="en-GB" dirty="0">
                <a:solidFill>
                  <a:schemeClr val="accent1"/>
                </a:solidFill>
              </a:rPr>
              <a:t>Pilots Youth group- </a:t>
            </a:r>
            <a:r>
              <a:rPr lang="en-GB" dirty="0"/>
              <a:t>8–11-year-olds, United Reform Church, B.O.C </a:t>
            </a:r>
          </a:p>
          <a:p>
            <a:r>
              <a:rPr lang="en-GB" dirty="0"/>
              <a:t>Wednesdays 6.15pm-7.30pm</a:t>
            </a:r>
          </a:p>
          <a:p>
            <a:r>
              <a:rPr lang="en-GB" dirty="0">
                <a:solidFill>
                  <a:schemeClr val="accent1"/>
                </a:solidFill>
              </a:rPr>
              <a:t>Fury Youth group- </a:t>
            </a:r>
            <a:r>
              <a:rPr lang="en-GB" dirty="0"/>
              <a:t>United reform church B.O.C</a:t>
            </a:r>
          </a:p>
          <a:p>
            <a:r>
              <a:rPr lang="en-GB" dirty="0"/>
              <a:t>7.30pm-9.30pm</a:t>
            </a:r>
          </a:p>
          <a:p>
            <a:r>
              <a:rPr lang="en-GB" dirty="0"/>
              <a:t>£1 per child    </a:t>
            </a:r>
            <a:r>
              <a:rPr lang="en-GB" dirty="0">
                <a:hlinkClick r:id="rId6"/>
              </a:rPr>
              <a:t>01621 783393</a:t>
            </a:r>
            <a:endParaRPr lang="en-GB" dirty="0"/>
          </a:p>
        </p:txBody>
      </p:sp>
      <p:sp>
        <p:nvSpPr>
          <p:cNvPr id="16" name="Rectangle 15">
            <a:extLst>
              <a:ext uri="{FF2B5EF4-FFF2-40B4-BE49-F238E27FC236}">
                <a16:creationId xmlns:a16="http://schemas.microsoft.com/office/drawing/2014/main" id="{0E346C4F-B80F-8BE7-01CB-25FCB73DB146}"/>
              </a:ext>
            </a:extLst>
          </p:cNvPr>
          <p:cNvSpPr/>
          <p:nvPr/>
        </p:nvSpPr>
        <p:spPr>
          <a:xfrm>
            <a:off x="529383" y="858176"/>
            <a:ext cx="2277982" cy="5538678"/>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06627193-1AF6-3227-F80B-1B60673B7F79}"/>
              </a:ext>
            </a:extLst>
          </p:cNvPr>
          <p:cNvSpPr/>
          <p:nvPr/>
        </p:nvSpPr>
        <p:spPr>
          <a:xfrm>
            <a:off x="3557927" y="987551"/>
            <a:ext cx="4629472" cy="3318611"/>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61918122-923E-852D-B9B2-220E30E52AAB}"/>
              </a:ext>
            </a:extLst>
          </p:cNvPr>
          <p:cNvSpPr/>
          <p:nvPr/>
        </p:nvSpPr>
        <p:spPr>
          <a:xfrm>
            <a:off x="3404274" y="4506063"/>
            <a:ext cx="4999062" cy="1770551"/>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DFEC6371-4534-A68D-C581-2155151585FB}"/>
              </a:ext>
            </a:extLst>
          </p:cNvPr>
          <p:cNvSpPr/>
          <p:nvPr/>
        </p:nvSpPr>
        <p:spPr>
          <a:xfrm>
            <a:off x="8784308" y="1520828"/>
            <a:ext cx="3157788" cy="5057057"/>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4A17E5CD-A30D-3A9B-BC22-3789F0769101}"/>
              </a:ext>
            </a:extLst>
          </p:cNvPr>
          <p:cNvSpPr>
            <a:spLocks noGrp="1"/>
          </p:cNvSpPr>
          <p:nvPr>
            <p:ph type="title"/>
          </p:nvPr>
        </p:nvSpPr>
        <p:spPr>
          <a:xfrm>
            <a:off x="120060" y="92274"/>
            <a:ext cx="9851364" cy="634116"/>
          </a:xfrm>
        </p:spPr>
        <p:txBody>
          <a:bodyPr>
            <a:normAutofit fontScale="90000"/>
          </a:bodyPr>
          <a:lstStyle/>
          <a:p>
            <a:pPr lvl="0"/>
            <a:r>
              <a:rPr lang="en-US" sz="2800" dirty="0"/>
              <a:t>Youth Groups in the Maldon District   </a:t>
            </a:r>
            <a:br>
              <a:rPr lang="en-US" sz="1400" b="1" dirty="0">
                <a:solidFill>
                  <a:schemeClr val="tx1"/>
                </a:solidFill>
              </a:rPr>
            </a:br>
            <a:endParaRPr lang="en-US" sz="1400" dirty="0"/>
          </a:p>
        </p:txBody>
      </p:sp>
    </p:spTree>
    <p:extLst>
      <p:ext uri="{BB962C8B-B14F-4D97-AF65-F5344CB8AC3E}">
        <p14:creationId xmlns:p14="http://schemas.microsoft.com/office/powerpoint/2010/main" val="3293229010"/>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5" id="{5DEDA448-F5C2-EA48-BAFC-6B1C0B18D4DA}" vid="{D20FBC78-033B-A945-B61E-272DDB3432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7C930F-AE6A-43DE-BC94-55CFDCAA89AF}">
  <ds:schemaRefs>
    <ds:schemaRef ds:uri="6acc6900-8613-4e2c-a36c-8c15fca13887"/>
    <ds:schemaRef ds:uri="84753cb1-c428-48d8-a8c5-d0f3c43987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3.xml><?xml version="1.0" encoding="utf-8"?>
<ds:datastoreItem xmlns:ds="http://schemas.openxmlformats.org/officeDocument/2006/customXml" ds:itemID="{CFEFAD29-A518-46BB-8140-19EDF103F6AF}">
  <ds:schemaRefs>
    <ds:schemaRef ds:uri="6acc6900-8613-4e2c-a36c-8c15fca13887"/>
    <ds:schemaRef ds:uri="84753cb1-c428-48d8-a8c5-d0f3c43987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853</TotalTime>
  <Words>685</Words>
  <Application>Microsoft Office PowerPoint</Application>
  <PresentationFormat>Widescreen</PresentationFormat>
  <Paragraphs>80</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Aptos</vt:lpstr>
      <vt:lpstr>Arial</vt:lpstr>
      <vt:lpstr>Avenir Book</vt:lpstr>
      <vt:lpstr>Avenir Heavy</vt:lpstr>
      <vt:lpstr>Calibri</vt:lpstr>
      <vt:lpstr>museo-sans</vt:lpstr>
      <vt:lpstr>open-sans</vt:lpstr>
      <vt:lpstr>HCRG_Colour</vt:lpstr>
      <vt:lpstr>  SEND Groups in the MALDON District    </vt:lpstr>
      <vt:lpstr>Youth Groups in the Maldon District   </vt:lpstr>
      <vt:lpstr>Youth Groups in the Maldon District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Scoble (Marketing)</dc:creator>
  <cp:lastModifiedBy>Karen Saward</cp:lastModifiedBy>
  <cp:revision>6</cp:revision>
  <dcterms:created xsi:type="dcterms:W3CDTF">2022-01-26T11:12:53Z</dcterms:created>
  <dcterms:modified xsi:type="dcterms:W3CDTF">2026-01-12T15:55:46Z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